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8"/>
  </p:notesMasterIdLst>
  <p:sldIdLst>
    <p:sldId id="256" r:id="rId2"/>
    <p:sldId id="261" r:id="rId3"/>
    <p:sldId id="315" r:id="rId4"/>
    <p:sldId id="257" r:id="rId5"/>
    <p:sldId id="258" r:id="rId6"/>
    <p:sldId id="304" r:id="rId7"/>
    <p:sldId id="296" r:id="rId8"/>
    <p:sldId id="275" r:id="rId9"/>
    <p:sldId id="295" r:id="rId10"/>
    <p:sldId id="259" r:id="rId11"/>
    <p:sldId id="290" r:id="rId12"/>
    <p:sldId id="262" r:id="rId13"/>
    <p:sldId id="260" r:id="rId14"/>
    <p:sldId id="305" r:id="rId15"/>
    <p:sldId id="274" r:id="rId16"/>
    <p:sldId id="318" r:id="rId17"/>
    <p:sldId id="322" r:id="rId18"/>
    <p:sldId id="321" r:id="rId19"/>
    <p:sldId id="265" r:id="rId20"/>
    <p:sldId id="302" r:id="rId21"/>
    <p:sldId id="293" r:id="rId22"/>
    <p:sldId id="320" r:id="rId23"/>
    <p:sldId id="299" r:id="rId24"/>
    <p:sldId id="301" r:id="rId25"/>
    <p:sldId id="303" r:id="rId26"/>
    <p:sldId id="309" r:id="rId27"/>
    <p:sldId id="310" r:id="rId28"/>
    <p:sldId id="313" r:id="rId29"/>
    <p:sldId id="306" r:id="rId30"/>
    <p:sldId id="317" r:id="rId31"/>
    <p:sldId id="300" r:id="rId32"/>
    <p:sldId id="323" r:id="rId33"/>
    <p:sldId id="319" r:id="rId34"/>
    <p:sldId id="316" r:id="rId35"/>
    <p:sldId id="324" r:id="rId36"/>
    <p:sldId id="292" r:id="rId3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642"/>
    <a:srgbClr val="174520"/>
    <a:srgbClr val="3DB9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6129" autoAdjust="0"/>
  </p:normalViewPr>
  <p:slideViewPr>
    <p:cSldViewPr>
      <p:cViewPr varScale="1">
        <p:scale>
          <a:sx n="69" d="100"/>
          <a:sy n="69" d="100"/>
        </p:scale>
        <p:origin x="118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58B2B4C7-74A2-458D-BA0A-DB31285875C9}" type="datetimeFigureOut">
              <a:rPr lang="en-US" smtClean="0"/>
              <a:t>4/24/2018</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9A62514C-FD93-449F-9A19-C3DD113A0761}" type="slidenum">
              <a:rPr lang="en-US" smtClean="0"/>
              <a:t>‹#›</a:t>
            </a:fld>
            <a:endParaRPr lang="en-US"/>
          </a:p>
        </p:txBody>
      </p:sp>
    </p:spTree>
    <p:extLst>
      <p:ext uri="{BB962C8B-B14F-4D97-AF65-F5344CB8AC3E}">
        <p14:creationId xmlns:p14="http://schemas.microsoft.com/office/powerpoint/2010/main" val="2409593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1</a:t>
            </a:fld>
            <a:endParaRPr lang="en-US"/>
          </a:p>
        </p:txBody>
      </p:sp>
    </p:spTree>
    <p:extLst>
      <p:ext uri="{BB962C8B-B14F-4D97-AF65-F5344CB8AC3E}">
        <p14:creationId xmlns:p14="http://schemas.microsoft.com/office/powerpoint/2010/main" val="895261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12</a:t>
            </a:fld>
            <a:endParaRPr lang="en-US"/>
          </a:p>
        </p:txBody>
      </p:sp>
    </p:spTree>
    <p:extLst>
      <p:ext uri="{BB962C8B-B14F-4D97-AF65-F5344CB8AC3E}">
        <p14:creationId xmlns:p14="http://schemas.microsoft.com/office/powerpoint/2010/main" val="1280335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13</a:t>
            </a:fld>
            <a:endParaRPr lang="en-US"/>
          </a:p>
        </p:txBody>
      </p:sp>
    </p:spTree>
    <p:extLst>
      <p:ext uri="{BB962C8B-B14F-4D97-AF65-F5344CB8AC3E}">
        <p14:creationId xmlns:p14="http://schemas.microsoft.com/office/powerpoint/2010/main" val="2092257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Chris </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14</a:t>
            </a:fld>
            <a:endParaRPr lang="en-US"/>
          </a:p>
        </p:txBody>
      </p:sp>
    </p:spTree>
    <p:extLst>
      <p:ext uri="{BB962C8B-B14F-4D97-AF65-F5344CB8AC3E}">
        <p14:creationId xmlns:p14="http://schemas.microsoft.com/office/powerpoint/2010/main" val="607994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15</a:t>
            </a:fld>
            <a:endParaRPr lang="en-US"/>
          </a:p>
        </p:txBody>
      </p:sp>
    </p:spTree>
    <p:extLst>
      <p:ext uri="{BB962C8B-B14F-4D97-AF65-F5344CB8AC3E}">
        <p14:creationId xmlns:p14="http://schemas.microsoft.com/office/powerpoint/2010/main" val="3009782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19</a:t>
            </a:fld>
            <a:endParaRPr lang="en-US"/>
          </a:p>
        </p:txBody>
      </p:sp>
    </p:spTree>
    <p:extLst>
      <p:ext uri="{BB962C8B-B14F-4D97-AF65-F5344CB8AC3E}">
        <p14:creationId xmlns:p14="http://schemas.microsoft.com/office/powerpoint/2010/main" val="3562306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20</a:t>
            </a:fld>
            <a:endParaRPr lang="en-US"/>
          </a:p>
        </p:txBody>
      </p:sp>
    </p:spTree>
    <p:extLst>
      <p:ext uri="{BB962C8B-B14F-4D97-AF65-F5344CB8AC3E}">
        <p14:creationId xmlns:p14="http://schemas.microsoft.com/office/powerpoint/2010/main" val="2803107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21</a:t>
            </a:fld>
            <a:endParaRPr lang="en-US"/>
          </a:p>
        </p:txBody>
      </p:sp>
    </p:spTree>
    <p:extLst>
      <p:ext uri="{BB962C8B-B14F-4D97-AF65-F5344CB8AC3E}">
        <p14:creationId xmlns:p14="http://schemas.microsoft.com/office/powerpoint/2010/main" val="2863640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23</a:t>
            </a:fld>
            <a:endParaRPr lang="en-US"/>
          </a:p>
        </p:txBody>
      </p:sp>
    </p:spTree>
    <p:extLst>
      <p:ext uri="{BB962C8B-B14F-4D97-AF65-F5344CB8AC3E}">
        <p14:creationId xmlns:p14="http://schemas.microsoft.com/office/powerpoint/2010/main" val="77039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24</a:t>
            </a:fld>
            <a:endParaRPr lang="en-US"/>
          </a:p>
        </p:txBody>
      </p:sp>
    </p:spTree>
    <p:extLst>
      <p:ext uri="{BB962C8B-B14F-4D97-AF65-F5344CB8AC3E}">
        <p14:creationId xmlns:p14="http://schemas.microsoft.com/office/powerpoint/2010/main" val="4078243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25</a:t>
            </a:fld>
            <a:endParaRPr lang="en-US"/>
          </a:p>
        </p:txBody>
      </p:sp>
    </p:spTree>
    <p:extLst>
      <p:ext uri="{BB962C8B-B14F-4D97-AF65-F5344CB8AC3E}">
        <p14:creationId xmlns:p14="http://schemas.microsoft.com/office/powerpoint/2010/main" val="373866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4</a:t>
            </a:fld>
            <a:endParaRPr lang="en-US"/>
          </a:p>
        </p:txBody>
      </p:sp>
    </p:spTree>
    <p:extLst>
      <p:ext uri="{BB962C8B-B14F-4D97-AF65-F5344CB8AC3E}">
        <p14:creationId xmlns:p14="http://schemas.microsoft.com/office/powerpoint/2010/main" val="3377446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Klaus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26</a:t>
            </a:fld>
            <a:endParaRPr lang="en-US"/>
          </a:p>
        </p:txBody>
      </p:sp>
    </p:spTree>
    <p:extLst>
      <p:ext uri="{BB962C8B-B14F-4D97-AF65-F5344CB8AC3E}">
        <p14:creationId xmlns:p14="http://schemas.microsoft.com/office/powerpoint/2010/main" val="2099988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Klaus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27</a:t>
            </a:fld>
            <a:endParaRPr lang="en-US"/>
          </a:p>
        </p:txBody>
      </p:sp>
    </p:spTree>
    <p:extLst>
      <p:ext uri="{BB962C8B-B14F-4D97-AF65-F5344CB8AC3E}">
        <p14:creationId xmlns:p14="http://schemas.microsoft.com/office/powerpoint/2010/main" val="284412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Klaus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28</a:t>
            </a:fld>
            <a:endParaRPr lang="en-US"/>
          </a:p>
        </p:txBody>
      </p:sp>
    </p:spTree>
    <p:extLst>
      <p:ext uri="{BB962C8B-B14F-4D97-AF65-F5344CB8AC3E}">
        <p14:creationId xmlns:p14="http://schemas.microsoft.com/office/powerpoint/2010/main" val="336139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29</a:t>
            </a:fld>
            <a:endParaRPr lang="en-US"/>
          </a:p>
        </p:txBody>
      </p:sp>
    </p:spTree>
    <p:extLst>
      <p:ext uri="{BB962C8B-B14F-4D97-AF65-F5344CB8AC3E}">
        <p14:creationId xmlns:p14="http://schemas.microsoft.com/office/powerpoint/2010/main" val="3169843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 - Questions</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31</a:t>
            </a:fld>
            <a:endParaRPr lang="en-US"/>
          </a:p>
        </p:txBody>
      </p:sp>
    </p:spTree>
    <p:extLst>
      <p:ext uri="{BB962C8B-B14F-4D97-AF65-F5344CB8AC3E}">
        <p14:creationId xmlns:p14="http://schemas.microsoft.com/office/powerpoint/2010/main" val="421687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5</a:t>
            </a:fld>
            <a:endParaRPr lang="en-US"/>
          </a:p>
        </p:txBody>
      </p:sp>
    </p:spTree>
    <p:extLst>
      <p:ext uri="{BB962C8B-B14F-4D97-AF65-F5344CB8AC3E}">
        <p14:creationId xmlns:p14="http://schemas.microsoft.com/office/powerpoint/2010/main" val="380637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that shows our growth - Katie</a:t>
            </a:r>
          </a:p>
          <a:p>
            <a:r>
              <a:rPr lang="en-US" dirty="0" smtClean="0"/>
              <a:t>Where to start - Katie</a:t>
            </a:r>
          </a:p>
          <a:p>
            <a:r>
              <a:rPr lang="en-US" dirty="0" smtClean="0"/>
              <a:t>Tools that we use including AR - Chris</a:t>
            </a:r>
          </a:p>
          <a:p>
            <a:r>
              <a:rPr lang="en-US" dirty="0" smtClean="0"/>
              <a:t>The website and resources for you to get started - Chris</a:t>
            </a:r>
          </a:p>
          <a:p>
            <a:r>
              <a:rPr lang="en-US" dirty="0" smtClean="0"/>
              <a:t>The culture at the school now – things we did to enhance the program – Michelle</a:t>
            </a:r>
          </a:p>
          <a:p>
            <a:r>
              <a:rPr lang="en-US" dirty="0" smtClean="0"/>
              <a:t>Parent perspective - Michelle</a:t>
            </a:r>
          </a:p>
          <a:p>
            <a:r>
              <a:rPr lang="en-US" dirty="0" smtClean="0"/>
              <a:t>No AR, no worries – alternatives to that program – Klaus</a:t>
            </a:r>
          </a:p>
          <a:p>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6</a:t>
            </a:fld>
            <a:endParaRPr lang="en-US"/>
          </a:p>
        </p:txBody>
      </p:sp>
    </p:spTree>
    <p:extLst>
      <p:ext uri="{BB962C8B-B14F-4D97-AF65-F5344CB8AC3E}">
        <p14:creationId xmlns:p14="http://schemas.microsoft.com/office/powerpoint/2010/main" val="1318328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7</a:t>
            </a:fld>
            <a:endParaRPr lang="en-US"/>
          </a:p>
        </p:txBody>
      </p:sp>
    </p:spTree>
    <p:extLst>
      <p:ext uri="{BB962C8B-B14F-4D97-AF65-F5344CB8AC3E}">
        <p14:creationId xmlns:p14="http://schemas.microsoft.com/office/powerpoint/2010/main" val="1923023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8</a:t>
            </a:fld>
            <a:endParaRPr lang="en-US"/>
          </a:p>
        </p:txBody>
      </p:sp>
    </p:spTree>
    <p:extLst>
      <p:ext uri="{BB962C8B-B14F-4D97-AF65-F5344CB8AC3E}">
        <p14:creationId xmlns:p14="http://schemas.microsoft.com/office/powerpoint/2010/main" val="1628751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9</a:t>
            </a:fld>
            <a:endParaRPr lang="en-US"/>
          </a:p>
        </p:txBody>
      </p:sp>
    </p:spTree>
    <p:extLst>
      <p:ext uri="{BB962C8B-B14F-4D97-AF65-F5344CB8AC3E}">
        <p14:creationId xmlns:p14="http://schemas.microsoft.com/office/powerpoint/2010/main" val="3296750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10</a:t>
            </a:fld>
            <a:endParaRPr lang="en-US"/>
          </a:p>
        </p:txBody>
      </p:sp>
    </p:spTree>
    <p:extLst>
      <p:ext uri="{BB962C8B-B14F-4D97-AF65-F5344CB8AC3E}">
        <p14:creationId xmlns:p14="http://schemas.microsoft.com/office/powerpoint/2010/main" val="169836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9A62514C-FD93-449F-9A19-C3DD113A0761}" type="slidenum">
              <a:rPr lang="en-US" smtClean="0"/>
              <a:t>11</a:t>
            </a:fld>
            <a:endParaRPr lang="en-US"/>
          </a:p>
        </p:txBody>
      </p:sp>
    </p:spTree>
    <p:extLst>
      <p:ext uri="{BB962C8B-B14F-4D97-AF65-F5344CB8AC3E}">
        <p14:creationId xmlns:p14="http://schemas.microsoft.com/office/powerpoint/2010/main" val="2488930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bg2">
                <a:shade val="45000"/>
                <a:satMod val="135000"/>
              </a:schemeClr>
              <a:prstClr val="white"/>
            </a:duotone>
            <a:lum/>
          </a:blip>
          <a:srcRect/>
          <a:stretch>
            <a:fillRect r="-20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FC4DE601-D6C5-486A-96B4-7784DC037BD9}" type="datetimeFigureOut">
              <a:rPr lang="en-US" smtClean="0"/>
              <a:pPr/>
              <a:t>4/24/2018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54A7A93-B30C-4C08-93C8-77324379767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4DE601-D6C5-486A-96B4-7784DC037BD9}"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A7A93-B30C-4C08-93C8-77324379767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FC4DE601-D6C5-486A-96B4-7784DC037BD9}" type="datetimeFigureOut">
              <a:rPr lang="en-US" smtClean="0"/>
              <a:pPr/>
              <a:t>4/24/2018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54A7A93-B30C-4C08-93C8-77324379767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C4DE601-D6C5-486A-96B4-7784DC037BD9}"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54A7A93-B30C-4C08-93C8-77324379767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FC4DE601-D6C5-486A-96B4-7784DC037BD9}" type="datetimeFigureOut">
              <a:rPr lang="en-US" smtClean="0"/>
              <a:pPr/>
              <a:t>4/24/2018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54A7A93-B30C-4C08-93C8-77324379767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FC4DE601-D6C5-486A-96B4-7784DC037BD9}" type="datetimeFigureOut">
              <a:rPr lang="en-US" smtClean="0"/>
              <a:pPr/>
              <a:t>4/24/2018</a:t>
            </a:fld>
            <a:endParaRPr lang="en-US"/>
          </a:p>
        </p:txBody>
      </p:sp>
      <p:sp>
        <p:nvSpPr>
          <p:cNvPr id="10" name="Slide Number Placeholder 9"/>
          <p:cNvSpPr>
            <a:spLocks noGrp="1"/>
          </p:cNvSpPr>
          <p:nvPr>
            <p:ph type="sldNum" sz="quarter" idx="16"/>
          </p:nvPr>
        </p:nvSpPr>
        <p:spPr/>
        <p:txBody>
          <a:bodyPr rtlCol="0"/>
          <a:lstStyle/>
          <a:p>
            <a:fld id="{954A7A93-B30C-4C08-93C8-77324379767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FC4DE601-D6C5-486A-96B4-7784DC037BD9}" type="datetimeFigureOut">
              <a:rPr lang="en-US" smtClean="0"/>
              <a:pPr/>
              <a:t>4/24/2018</a:t>
            </a:fld>
            <a:endParaRPr lang="en-US"/>
          </a:p>
        </p:txBody>
      </p:sp>
      <p:sp>
        <p:nvSpPr>
          <p:cNvPr id="12" name="Slide Number Placeholder 11"/>
          <p:cNvSpPr>
            <a:spLocks noGrp="1"/>
          </p:cNvSpPr>
          <p:nvPr>
            <p:ph type="sldNum" sz="quarter" idx="16"/>
          </p:nvPr>
        </p:nvSpPr>
        <p:spPr/>
        <p:txBody>
          <a:bodyPr rtlCol="0"/>
          <a:lstStyle/>
          <a:p>
            <a:fld id="{954A7A93-B30C-4C08-93C8-77324379767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4DE601-D6C5-486A-96B4-7784DC037BD9}" type="datetimeFigureOut">
              <a:rPr lang="en-US" smtClean="0"/>
              <a:pPr/>
              <a:t>4/24/2018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54A7A93-B30C-4C08-93C8-77324379767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4DE601-D6C5-486A-96B4-7784DC037BD9}" type="datetimeFigureOut">
              <a:rPr lang="en-US" smtClean="0"/>
              <a:pPr/>
              <a:t>4/24/2018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54A7A93-B30C-4C08-93C8-77324379767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C4DE601-D6C5-486A-96B4-7784DC037BD9}" type="datetimeFigureOut">
              <a:rPr lang="en-US" smtClean="0"/>
              <a:pPr/>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54A7A93-B30C-4C08-93C8-773243797674}" type="slidenum">
              <a:rPr lang="en-US" smtClean="0"/>
              <a:pPr/>
              <a:t>‹#›</a:t>
            </a:fld>
            <a:endParaRPr lang="en-US"/>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book.png"/>
          <p:cNvPicPr>
            <a:picLocks noChangeAspect="1"/>
          </p:cNvPicPr>
          <p:nvPr/>
        </p:nvPicPr>
        <p:blipFill>
          <a:blip r:embed="rId2"/>
          <a:stretch>
            <a:fillRect/>
          </a:stretch>
        </p:blipFill>
        <p:spPr>
          <a:xfrm>
            <a:off x="612648" y="1755648"/>
            <a:ext cx="1615307" cy="1688453"/>
          </a:xfrm>
          <a:prstGeom prst="rect">
            <a:avLst/>
          </a:prstGeom>
          <a:ln w="50800" cap="sq" cmpd="dbl">
            <a:solidFill>
              <a:schemeClr val="accent2"/>
            </a:solidFill>
            <a:miter lim="800000"/>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fld id="{FC4DE601-D6C5-486A-96B4-7784DC037BD9}" type="datetimeFigureOut">
              <a:rPr lang="en-US" smtClean="0"/>
              <a:pPr/>
              <a:t>4/24/2018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54A7A93-B30C-4C08-93C8-77324379767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FC4DE601-D6C5-486A-96B4-7784DC037BD9}" type="datetimeFigureOut">
              <a:rPr lang="en-US" smtClean="0"/>
              <a:pPr/>
              <a:t>4/24/2018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954A7A93-B30C-4C08-93C8-77324379767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jpeg"/><Relationship Id="rId21" Type="http://schemas.openxmlformats.org/officeDocument/2006/relationships/image" Target="../media/image65.jpe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jpe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www.orientaltrading.com/" TargetMode="External"/><Relationship Id="rId7"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em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jpeg"/></Relationships>
</file>

<file path=ppt/slides/_rels/slide2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jpe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27.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imgres?imgurl=https://static1.squarespace.com/static/580a751fe4fcb56d3339dcd0/t/5a2ac52bec212d16bac878a0/1512752436329/308d619d-a722-4e73-94bb-88e13d9289e2image3.jpg&amp;imgrefurl=http://www.memphisk12.education/blog-2/2017/12/8/what-exactly-are-grade-floors&amp;docid=LGGloPApEodqbM&amp;tbnid=QUVVFh3gbaplGM:&amp;vet=10ahUKEwi6ga_ykLPaAhWR0J8KHSfJCO4QMwhGKAowCg..i&amp;w=475&amp;h=350&amp;safe=strict&amp;client=firefox-b-1-ab&amp;bih=943&amp;biw=1920&amp;q=teacher%20grading%20paper%20image&amp;ved=0ahUKEwi6ga_ykLPaAhWR0J8KHSfJCO4QMwhGKAowCg&amp;iact=mrc&amp;uact=8"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6.png"/><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png"/></Relationships>
</file>

<file path=ppt/slides/_rels/slide3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2.jpeg"/><Relationship Id="rId4" Type="http://schemas.openxmlformats.org/officeDocument/2006/relationships/image" Target="../media/image13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4.jpeg"/><Relationship Id="rId4" Type="http://schemas.openxmlformats.org/officeDocument/2006/relationships/image" Target="../media/image133.png"/></Relationships>
</file>

<file path=ppt/slides/_rels/slide35.xml.rels><?xml version="1.0" encoding="UTF-8" standalone="yes"?>
<Relationships xmlns="http://schemas.openxmlformats.org/package/2006/relationships"><Relationship Id="rId8" Type="http://schemas.openxmlformats.org/officeDocument/2006/relationships/hyperlink" Target="http://www.pinecrestinspirada.org/apps/pages/index.jsp?uREC_ID=345369&amp;type=d" TargetMode="External"/><Relationship Id="rId3" Type="http://schemas.openxmlformats.org/officeDocument/2006/relationships/hyperlink" Target="https://longsteamacademy.weebly.com/series-choices.html" TargetMode="External"/><Relationship Id="rId7" Type="http://schemas.openxmlformats.org/officeDocument/2006/relationships/hyperlink" Target="http://www.pinecresthorizon.org/apps/pages/index.jsp?uREC_ID=346548&amp;type=d" TargetMode="External"/><Relationship Id="rId2" Type="http://schemas.openxmlformats.org/officeDocument/2006/relationships/hyperlink" Target="http://brackensteamacademy.weebly.com/series-choices.html" TargetMode="External"/><Relationship Id="rId1" Type="http://schemas.openxmlformats.org/officeDocument/2006/relationships/slideLayout" Target="../slideLayouts/slideLayout6.xml"/><Relationship Id="rId6" Type="http://schemas.openxmlformats.org/officeDocument/2006/relationships/hyperlink" Target="http://www.mountainviewes.org/accelerated_reader/accelerated_reader.jsp" TargetMode="External"/><Relationship Id="rId5" Type="http://schemas.openxmlformats.org/officeDocument/2006/relationships/hyperlink" Target="https://www.thiriotes.com/series-craft" TargetMode="External"/><Relationship Id="rId4" Type="http://schemas.openxmlformats.org/officeDocument/2006/relationships/hyperlink" Target="http://hollingsworthsteamacademy.weebly.com/series-choices.html" TargetMode="External"/><Relationship Id="rId9" Type="http://schemas.openxmlformats.org/officeDocument/2006/relationships/hyperlink" Target="https://www.beckleyes.org/apps/pages/index.jsp?uREC_ID=699671&amp;type=d&amp;pREC_ID=1133082"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5334000"/>
            <a:ext cx="6858000" cy="14478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3860" y="304800"/>
            <a:ext cx="8336280" cy="999934"/>
          </a:xfrm>
          <a:ln>
            <a:solidFill>
              <a:schemeClr val="accent2"/>
            </a:solidFill>
          </a:ln>
        </p:spPr>
        <p:txBody>
          <a:bodyPr>
            <a:normAutofit fontScale="90000"/>
            <a:scene3d>
              <a:camera prst="orthographicFront"/>
              <a:lightRig rig="threePt" dir="t"/>
            </a:scene3d>
            <a:sp3d extrusionH="57150">
              <a:bevelT w="38100" h="38100" prst="relaxedInset"/>
            </a:sp3d>
          </a:bodyPr>
          <a:lstStyle/>
          <a:p>
            <a:pPr algn="ctr"/>
            <a:r>
              <a:rPr lang="en-US" b="1" dirty="0" smtClean="0">
                <a:solidFill>
                  <a:schemeClr val="accent2">
                    <a:lumMod val="75000"/>
                  </a:schemeClr>
                </a:solidFill>
              </a:rPr>
              <a:t>For the Love of Reading</a:t>
            </a:r>
            <a:br>
              <a:rPr lang="en-US" b="1" dirty="0" smtClean="0">
                <a:solidFill>
                  <a:schemeClr val="accent2">
                    <a:lumMod val="75000"/>
                  </a:schemeClr>
                </a:solidFill>
              </a:rPr>
            </a:br>
            <a:r>
              <a:rPr lang="en-US" b="1" dirty="0" smtClean="0">
                <a:solidFill>
                  <a:schemeClr val="accent2">
                    <a:lumMod val="75000"/>
                  </a:schemeClr>
                </a:solidFill>
              </a:rPr>
              <a:t>Building the Foundation</a:t>
            </a:r>
            <a:endParaRPr lang="en-US" b="1" dirty="0">
              <a:solidFill>
                <a:schemeClr val="accent2">
                  <a:lumMod val="75000"/>
                </a:schemeClr>
              </a:solidFill>
            </a:endParaRPr>
          </a:p>
        </p:txBody>
      </p:sp>
      <p:sp>
        <p:nvSpPr>
          <p:cNvPr id="3" name="Subtitle 2"/>
          <p:cNvSpPr>
            <a:spLocks noGrp="1"/>
          </p:cNvSpPr>
          <p:nvPr>
            <p:ph type="subTitle" idx="1"/>
          </p:nvPr>
        </p:nvSpPr>
        <p:spPr>
          <a:xfrm>
            <a:off x="2286000" y="5334000"/>
            <a:ext cx="6781800" cy="1524000"/>
          </a:xfrm>
        </p:spPr>
        <p:txBody>
          <a:bodyPr>
            <a:noAutofit/>
          </a:bodyPr>
          <a:lstStyle/>
          <a:p>
            <a:endParaRPr lang="en-US" sz="1800" dirty="0" smtClean="0"/>
          </a:p>
          <a:p>
            <a:r>
              <a:rPr lang="en-US" sz="2800" dirty="0" smtClean="0"/>
              <a:t>Kathleen Decker- Principal</a:t>
            </a:r>
          </a:p>
          <a:p>
            <a:r>
              <a:rPr lang="en-US" sz="2800" dirty="0" smtClean="0"/>
              <a:t>Christine Herbert- Magnet Theme Coordinator</a:t>
            </a:r>
          </a:p>
          <a:p>
            <a:endParaRPr lang="en-US" sz="2800" dirty="0"/>
          </a:p>
        </p:txBody>
      </p:sp>
      <p:sp>
        <p:nvSpPr>
          <p:cNvPr id="6" name="TextBox 5"/>
          <p:cNvSpPr txBox="1"/>
          <p:nvPr/>
        </p:nvSpPr>
        <p:spPr>
          <a:xfrm>
            <a:off x="228600" y="6096000"/>
            <a:ext cx="1981200" cy="523220"/>
          </a:xfrm>
          <a:prstGeom prst="rect">
            <a:avLst/>
          </a:prstGeom>
          <a:noFill/>
        </p:spPr>
        <p:txBody>
          <a:bodyPr wrap="square" rtlCol="0">
            <a:spAutoFit/>
          </a:bodyPr>
          <a:lstStyle/>
          <a:p>
            <a:r>
              <a:rPr lang="en-US" sz="2800" dirty="0" smtClean="0">
                <a:solidFill>
                  <a:schemeClr val="bg1"/>
                </a:solidFill>
              </a:rPr>
              <a:t>Presenters:</a:t>
            </a:r>
            <a:endParaRPr lang="en-US" sz="2800" dirty="0">
              <a:solidFill>
                <a:schemeClr val="bg1"/>
              </a:solidFill>
            </a:endParaRPr>
          </a:p>
        </p:txBody>
      </p:sp>
      <p:pic>
        <p:nvPicPr>
          <p:cNvPr id="1030" name="Picture 6" descr="C:\Users\herbec\AppData\Local\Microsoft\Windows\Temporary Internet Files\Content.IE5\46MNRHRX\large-Book-Open-Icon-166.6-4698[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2000" y="3340500"/>
            <a:ext cx="360000" cy="177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3200400" y="1428096"/>
            <a:ext cx="5489114" cy="366055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0000" r="30741"/>
          <a:stretch/>
        </p:blipFill>
        <p:spPr>
          <a:xfrm>
            <a:off x="491873" y="1428095"/>
            <a:ext cx="2112727" cy="366055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b="1" dirty="0" smtClean="0"/>
              <a:t>What </a:t>
            </a:r>
            <a:r>
              <a:rPr lang="en-US" b="1" dirty="0" smtClean="0"/>
              <a:t>W</a:t>
            </a:r>
            <a:r>
              <a:rPr b="1" dirty="0" smtClean="0"/>
              <a:t>e </a:t>
            </a:r>
            <a:r>
              <a:rPr lang="en-US" b="1" dirty="0" smtClean="0"/>
              <a:t>H</a:t>
            </a:r>
            <a:r>
              <a:rPr b="1" dirty="0" smtClean="0"/>
              <a:t>ad </a:t>
            </a:r>
            <a:r>
              <a:rPr lang="en-US" b="1" dirty="0" smtClean="0"/>
              <a:t>T</a:t>
            </a:r>
            <a:r>
              <a:rPr b="1" dirty="0" smtClean="0"/>
              <a:t>o </a:t>
            </a:r>
            <a:r>
              <a:rPr lang="en-US" b="1" dirty="0" smtClean="0"/>
              <a:t>D</a:t>
            </a:r>
            <a:r>
              <a:rPr b="1" dirty="0" smtClean="0"/>
              <a:t>o </a:t>
            </a:r>
            <a:r>
              <a:rPr lang="en-US" b="1" dirty="0" smtClean="0"/>
              <a:t>F</a:t>
            </a:r>
            <a:r>
              <a:rPr b="1" dirty="0" smtClean="0"/>
              <a:t>irst:</a:t>
            </a:r>
            <a:endParaRPr lang="en-US" b="1" dirty="0"/>
          </a:p>
        </p:txBody>
      </p:sp>
      <p:sp>
        <p:nvSpPr>
          <p:cNvPr id="4" name="Content Placeholder 3"/>
          <p:cNvSpPr>
            <a:spLocks noGrp="1"/>
          </p:cNvSpPr>
          <p:nvPr>
            <p:ph sz="quarter" idx="1"/>
          </p:nvPr>
        </p:nvSpPr>
        <p:spPr/>
        <p:txBody>
          <a:bodyPr>
            <a:noAutofit/>
          </a:bodyPr>
          <a:lstStyle/>
          <a:p>
            <a:r>
              <a:rPr lang="en-US" sz="3000" b="1" dirty="0" smtClean="0"/>
              <a:t>Have everyone just start with one series.</a:t>
            </a:r>
          </a:p>
          <a:p>
            <a:r>
              <a:rPr lang="en-US" sz="3000" b="1" dirty="0" smtClean="0"/>
              <a:t>Purchase 16 books to get everyone started.</a:t>
            </a:r>
          </a:p>
          <a:p>
            <a:r>
              <a:rPr lang="en-US" sz="3000" b="1" dirty="0" smtClean="0"/>
              <a:t>Teach a mini book club class to get them started.</a:t>
            </a:r>
          </a:p>
          <a:p>
            <a:r>
              <a:rPr lang="en-US" sz="3000" b="1" dirty="0" smtClean="0"/>
              <a:t>Get everyone involved including parents.</a:t>
            </a:r>
          </a:p>
          <a:p>
            <a:r>
              <a:rPr lang="en-US" sz="3000" b="1" dirty="0" smtClean="0"/>
              <a:t>Stick to the series idea – tricky at first but it will pay off!</a:t>
            </a:r>
          </a:p>
          <a:p>
            <a:r>
              <a:rPr lang="en-US" sz="3000" b="1" dirty="0" smtClean="0"/>
              <a:t>Be flexible – you are changing bad habits for older kids.  The younger grades are the easiest to start!</a:t>
            </a:r>
            <a:endParaRPr lang="en-US" sz="3000" b="1" dirty="0"/>
          </a:p>
        </p:txBody>
      </p:sp>
      <p:pic>
        <p:nvPicPr>
          <p:cNvPr id="2" name="Picture 1"/>
          <p:cNvPicPr>
            <a:picLocks noChangeAspect="1"/>
          </p:cNvPicPr>
          <p:nvPr/>
        </p:nvPicPr>
        <p:blipFill rotWithShape="1">
          <a:blip r:embed="rId3"/>
          <a:srcRect l="13461" t="70587" r="67640" b="8827"/>
          <a:stretch/>
        </p:blipFill>
        <p:spPr>
          <a:xfrm>
            <a:off x="6858000" y="152400"/>
            <a:ext cx="2286000" cy="10668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42188" t="19792" r="19531" b="14583"/>
          <a:stretch>
            <a:fillRect/>
          </a:stretch>
        </p:blipFill>
        <p:spPr bwMode="auto">
          <a:xfrm>
            <a:off x="152400" y="304800"/>
            <a:ext cx="4953000" cy="6368143"/>
          </a:xfrm>
          <a:prstGeom prst="rect">
            <a:avLst/>
          </a:prstGeom>
          <a:noFill/>
          <a:ln w="9525">
            <a:noFill/>
            <a:miter lim="800000"/>
            <a:headEnd/>
            <a:tailEnd/>
          </a:ln>
          <a:effectLst/>
        </p:spPr>
      </p:pic>
      <p:sp>
        <p:nvSpPr>
          <p:cNvPr id="1027" name="Text Box 3"/>
          <p:cNvSpPr txBox="1">
            <a:spLocks noChangeArrowheads="1"/>
          </p:cNvSpPr>
          <p:nvPr/>
        </p:nvSpPr>
        <p:spPr bwMode="auto">
          <a:xfrm>
            <a:off x="5334000" y="1219200"/>
            <a:ext cx="3624349" cy="5886499"/>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October 23, 2009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	I am hoping that many of you have heard from your children about their “Novel </a:t>
            </a:r>
            <a:r>
              <a:rPr kumimoji="0" lang="en-US" sz="1100" b="0" i="0" u="none" strike="noStrike" cap="none" normalizeH="0" baseline="0" dirty="0" err="1" smtClean="0">
                <a:ln>
                  <a:noFill/>
                </a:ln>
                <a:solidFill>
                  <a:srgbClr val="000000"/>
                </a:solidFill>
                <a:effectLst/>
                <a:latin typeface="Times New Roman" pitchFamily="18" charset="0"/>
              </a:rPr>
              <a:t>Explo</a:t>
            </a:r>
            <a:r>
              <a:rPr kumimoji="0" lang="en-US" sz="1100" b="0" i="0" u="none" strike="noStrike" cap="none" normalizeH="0" baseline="0" dirty="0" smtClean="0">
                <a:ln>
                  <a:noFill/>
                </a:ln>
                <a:solidFill>
                  <a:srgbClr val="000000"/>
                </a:solidFill>
                <a:effectLst/>
                <a:latin typeface="Times New Roman" pitchFamily="18" charset="0"/>
              </a:rPr>
              <a:t>” class that has begun this year.  The purpose of the Novel </a:t>
            </a:r>
            <a:r>
              <a:rPr kumimoji="0" lang="en-US" sz="1100" b="0" i="0" u="none" strike="noStrike" cap="none" normalizeH="0" baseline="0" dirty="0" err="1" smtClean="0">
                <a:ln>
                  <a:noFill/>
                </a:ln>
                <a:solidFill>
                  <a:srgbClr val="000000"/>
                </a:solidFill>
                <a:effectLst/>
                <a:latin typeface="Times New Roman" pitchFamily="18" charset="0"/>
              </a:rPr>
              <a:t>Explo</a:t>
            </a:r>
            <a:r>
              <a:rPr kumimoji="0" lang="en-US" sz="1100" b="0" i="0" u="none" strike="noStrike" cap="none" normalizeH="0" baseline="0" dirty="0" smtClean="0">
                <a:ln>
                  <a:noFill/>
                </a:ln>
                <a:solidFill>
                  <a:srgbClr val="000000"/>
                </a:solidFill>
                <a:effectLst/>
                <a:latin typeface="Times New Roman" pitchFamily="18" charset="0"/>
              </a:rPr>
              <a:t> is to have children read a series of books so that they improve comprehension and become better readers.  All of the children selected from their top 3 choices and should be able to read the book that they were assigned independently.  We are also hoping that they read the book and go back to their assigned teacher for another.  The children are buzzing around school talking about their favorite character and book.  This is exactly what we were hoping to accomplish.  There are a lot of new really exciting children’s series today and we hope that you get the chance to get excited about hearing these stories from your child.  The classes with the teacher will begin in the second trimester—however the work has begun so that the </a:t>
            </a:r>
            <a:r>
              <a:rPr kumimoji="0" lang="en-US" sz="1100" b="0" i="0" u="none" strike="noStrike" cap="none" normalizeH="0" baseline="0" dirty="0" err="1" smtClean="0">
                <a:ln>
                  <a:noFill/>
                </a:ln>
                <a:solidFill>
                  <a:srgbClr val="000000"/>
                </a:solidFill>
                <a:effectLst/>
                <a:latin typeface="Times New Roman" pitchFamily="18" charset="0"/>
              </a:rPr>
              <a:t>explo</a:t>
            </a:r>
            <a:r>
              <a:rPr kumimoji="0" lang="en-US" sz="1100" b="0" i="0" u="none" strike="noStrike" cap="none" normalizeH="0" baseline="0" dirty="0" smtClean="0">
                <a:ln>
                  <a:noFill/>
                </a:ln>
                <a:solidFill>
                  <a:srgbClr val="000000"/>
                </a:solidFill>
                <a:effectLst/>
                <a:latin typeface="Times New Roman" pitchFamily="18" charset="0"/>
              </a:rPr>
              <a:t> class runs more like a book club where they will complete activities and have fun with the theme of their book.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	As always we are open to parent suggestions.  This is new for us and we know that adjustments are sometimes needed.  Please take the time to talk to your child about the book and even explore the website for the book that may have additional activities.  If you have any questions or concerns, please do not hesitate to contact 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Sincerely,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Kathleen Decker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Principal</a:t>
            </a:r>
            <a:endParaRPr kumimoji="0" lang="en-US" sz="1100" b="0" i="0" u="none" strike="noStrike" cap="none" normalizeH="0" baseline="0" dirty="0" smtClean="0">
              <a:ln>
                <a:noFill/>
              </a:ln>
              <a:solidFill>
                <a:schemeClr val="tx1"/>
              </a:solidFill>
              <a:effectLst/>
              <a:latin typeface="Arial" pitchFamily="34" charset="0"/>
            </a:endParaRPr>
          </a:p>
        </p:txBody>
      </p:sp>
      <p:sp>
        <p:nvSpPr>
          <p:cNvPr id="4" name="Title 3"/>
          <p:cNvSpPr>
            <a:spLocks noGrp="1"/>
          </p:cNvSpPr>
          <p:nvPr>
            <p:ph type="title"/>
          </p:nvPr>
        </p:nvSpPr>
        <p:spPr>
          <a:xfrm>
            <a:off x="685800" y="76200"/>
            <a:ext cx="8153400" cy="990600"/>
          </a:xfrm>
        </p:spPr>
        <p:txBody>
          <a:bodyPr/>
          <a:lstStyle/>
          <a:p>
            <a:pPr algn="r"/>
            <a:r>
              <a:rPr lang="en-US" dirty="0" smtClean="0"/>
              <a:t>Inform Parents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3" cstate="print"/>
          <a:srcRect l="41961" t="19792" r="19720" b="18750"/>
          <a:stretch>
            <a:fillRect/>
          </a:stretch>
        </p:blipFill>
        <p:spPr bwMode="auto">
          <a:xfrm>
            <a:off x="152400" y="990600"/>
            <a:ext cx="4751024" cy="5715000"/>
          </a:xfrm>
          <a:prstGeom prst="rect">
            <a:avLst/>
          </a:prstGeom>
          <a:noFill/>
          <a:ln w="9525">
            <a:noFill/>
            <a:miter lim="800000"/>
            <a:headEnd/>
            <a:tailEnd/>
          </a:ln>
          <a:effectLst/>
        </p:spPr>
      </p:pic>
      <p:pic>
        <p:nvPicPr>
          <p:cNvPr id="4" name="Picture 3" descr="Q:\01SHARED\0 decker stuff\10MSA\DSC01817.JPG"/>
          <p:cNvPicPr>
            <a:picLocks noChangeAspect="1" noChangeArrowheads="1"/>
          </p:cNvPicPr>
          <p:nvPr/>
        </p:nvPicPr>
        <p:blipFill rotWithShape="1">
          <a:blip r:embed="rId4" cstate="print"/>
          <a:srcRect l="6641" t="10938" r="18240"/>
          <a:stretch/>
        </p:blipFill>
        <p:spPr bwMode="auto">
          <a:xfrm>
            <a:off x="5105400" y="228600"/>
            <a:ext cx="3770523" cy="3352800"/>
          </a:xfrm>
          <a:prstGeom prst="rect">
            <a:avLst/>
          </a:prstGeom>
          <a:noFill/>
        </p:spPr>
      </p:pic>
      <p:sp>
        <p:nvSpPr>
          <p:cNvPr id="6" name="Title 3"/>
          <p:cNvSpPr>
            <a:spLocks noGrp="1"/>
          </p:cNvSpPr>
          <p:nvPr>
            <p:ph type="title"/>
          </p:nvPr>
        </p:nvSpPr>
        <p:spPr>
          <a:xfrm>
            <a:off x="381000" y="0"/>
            <a:ext cx="8153400" cy="990600"/>
          </a:xfrm>
        </p:spPr>
        <p:txBody>
          <a:bodyPr/>
          <a:lstStyle/>
          <a:p>
            <a:r>
              <a:rPr lang="en-US" dirty="0" smtClean="0"/>
              <a:t>Create Excitement</a:t>
            </a:r>
            <a:endParaRPr lang="en-US" dirty="0"/>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7143" b="11111"/>
          <a:stretch/>
        </p:blipFill>
        <p:spPr>
          <a:xfrm>
            <a:off x="4944298" y="4114800"/>
            <a:ext cx="2441121" cy="17526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7777" r="7777" b="5555"/>
          <a:stretch/>
        </p:blipFill>
        <p:spPr>
          <a:xfrm rot="5400000">
            <a:off x="7343126" y="5061376"/>
            <a:ext cx="1788352" cy="150009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sz="quarter" idx="1"/>
          </p:nvPr>
        </p:nvSpPr>
        <p:spPr>
          <a:xfrm>
            <a:off x="612648" y="1600200"/>
            <a:ext cx="8153400" cy="4953000"/>
          </a:xfrm>
        </p:spPr>
        <p:txBody>
          <a:bodyPr>
            <a:normAutofit lnSpcReduction="10000"/>
          </a:bodyPr>
          <a:lstStyle/>
          <a:p>
            <a:r>
              <a:rPr lang="en-US" b="1" dirty="0" smtClean="0"/>
              <a:t>Have staff members select the series that they are able to promote.</a:t>
            </a:r>
          </a:p>
          <a:p>
            <a:r>
              <a:rPr lang="en-US" b="1" dirty="0" smtClean="0"/>
              <a:t>Have the teachers buy the books and store them in the classroom. Currently we purchase 6 of each title.</a:t>
            </a:r>
          </a:p>
          <a:p>
            <a:r>
              <a:rPr lang="en-US" b="1" dirty="0" smtClean="0"/>
              <a:t>Prepare bookmarks for keeping track of the series.</a:t>
            </a:r>
          </a:p>
          <a:p>
            <a:r>
              <a:rPr lang="en-US" b="1" dirty="0" smtClean="0"/>
              <a:t>Prepare face bookmarks for the staff to track who is reading their series.</a:t>
            </a:r>
          </a:p>
          <a:p>
            <a:r>
              <a:rPr lang="en-US" b="1" dirty="0" smtClean="0"/>
              <a:t>Prepare the Website for kids to become familiar with the choices.</a:t>
            </a:r>
            <a:endParaRPr lang="en-US" b="1" dirty="0"/>
          </a:p>
        </p:txBody>
      </p:sp>
      <p:sp>
        <p:nvSpPr>
          <p:cNvPr id="4" name="Title 3"/>
          <p:cNvSpPr>
            <a:spLocks noGrp="1"/>
          </p:cNvSpPr>
          <p:nvPr>
            <p:ph type="title"/>
          </p:nvPr>
        </p:nvSpPr>
        <p:spPr/>
        <p:txBody>
          <a:bodyPr/>
          <a:lstStyle/>
          <a:p>
            <a:r>
              <a:rPr lang="en-US" dirty="0" smtClean="0"/>
              <a:t>Now What We Do</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That We Use</a:t>
            </a:r>
            <a:endParaRPr lang="en-US" dirty="0"/>
          </a:p>
        </p:txBody>
      </p:sp>
      <p:sp>
        <p:nvSpPr>
          <p:cNvPr id="4" name="Content Placeholder 1"/>
          <p:cNvSpPr txBox="1">
            <a:spLocks/>
          </p:cNvSpPr>
          <p:nvPr/>
        </p:nvSpPr>
        <p:spPr>
          <a:xfrm>
            <a:off x="313764" y="1676400"/>
            <a:ext cx="8373035" cy="46482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r>
              <a:rPr lang="en-US" b="1" dirty="0" smtClean="0"/>
              <a:t>Website</a:t>
            </a:r>
          </a:p>
          <a:p>
            <a:r>
              <a:rPr lang="en-US" b="1" dirty="0" err="1" smtClean="0"/>
              <a:t>MyOn</a:t>
            </a:r>
            <a:endParaRPr lang="en-US" b="1" dirty="0" smtClean="0"/>
          </a:p>
          <a:p>
            <a:r>
              <a:rPr lang="en-US" b="1" dirty="0"/>
              <a:t>Face Bookmarks</a:t>
            </a:r>
          </a:p>
          <a:p>
            <a:r>
              <a:rPr lang="en-US" b="1" dirty="0"/>
              <a:t>Series </a:t>
            </a:r>
            <a:r>
              <a:rPr lang="en-US" b="1" dirty="0" smtClean="0"/>
              <a:t>Bookmarks</a:t>
            </a:r>
          </a:p>
          <a:p>
            <a:r>
              <a:rPr lang="en-US" b="1" dirty="0" smtClean="0"/>
              <a:t>Rewards</a:t>
            </a:r>
            <a:endParaRPr lang="en-US" b="1" dirty="0"/>
          </a:p>
          <a:p>
            <a:pPr marL="0" indent="0">
              <a:buNone/>
            </a:pPr>
            <a:r>
              <a:rPr lang="en-US" b="1" dirty="0"/>
              <a:t>	</a:t>
            </a:r>
            <a:r>
              <a:rPr lang="en-US" b="1" dirty="0" smtClean="0"/>
              <a:t>Charms</a:t>
            </a:r>
            <a:endParaRPr lang="en-US" b="1" dirty="0"/>
          </a:p>
          <a:p>
            <a:pPr marL="0" indent="0">
              <a:buNone/>
            </a:pPr>
            <a:r>
              <a:rPr lang="en-US" b="1" dirty="0"/>
              <a:t>	Lamp of Knowledge </a:t>
            </a:r>
            <a:r>
              <a:rPr lang="en-US" b="1" dirty="0" smtClean="0"/>
              <a:t>Trophy</a:t>
            </a:r>
          </a:p>
          <a:p>
            <a:pPr marL="0" indent="0">
              <a:buNone/>
            </a:pPr>
            <a:r>
              <a:rPr lang="en-US" b="1" dirty="0" smtClean="0"/>
              <a:t>	Classroom Rewards</a:t>
            </a:r>
            <a:endParaRPr lang="en-US" b="1" dirty="0"/>
          </a:p>
        </p:txBody>
      </p:sp>
      <p:pic>
        <p:nvPicPr>
          <p:cNvPr id="1029" name="Picture 5" descr="E:\DCIM\102CANON\IMG_28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62" t="18798" r="14660" b="33529"/>
          <a:stretch/>
        </p:blipFill>
        <p:spPr bwMode="auto">
          <a:xfrm>
            <a:off x="6030559" y="228600"/>
            <a:ext cx="2827422" cy="17113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CIM\102CANON\IMG_28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15" t="7125" r="10828" b="4024"/>
          <a:stretch/>
        </p:blipFill>
        <p:spPr bwMode="auto">
          <a:xfrm>
            <a:off x="3886200" y="2090651"/>
            <a:ext cx="2414302" cy="255159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DCIM\102CANON\IMG_286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72" r="16101"/>
          <a:stretch/>
        </p:blipFill>
        <p:spPr bwMode="auto">
          <a:xfrm>
            <a:off x="6552047" y="3503122"/>
            <a:ext cx="2305934"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481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5405" y="152400"/>
            <a:ext cx="4756110" cy="923330"/>
          </a:xfrm>
          <a:prstGeom prst="rect">
            <a:avLst/>
          </a:prstGeom>
          <a:noFill/>
        </p:spPr>
        <p:txBody>
          <a:bodyPr wrap="none" lIns="91440" tIns="45720" rIns="91440" bIns="45720">
            <a:spAutoFit/>
          </a:bodyPr>
          <a:lstStyle/>
          <a:p>
            <a:pPr algn="ctr"/>
            <a:r>
              <a:rPr lang="en-US" sz="5400" b="1" cap="none" spc="0" dirty="0" smtClean="0">
                <a:ln w="1905"/>
                <a:solidFill>
                  <a:schemeClr val="accent2">
                    <a:lumMod val="75000"/>
                  </a:schemeClr>
                </a:solidFill>
                <a:effectLst>
                  <a:innerShdw blurRad="69850" dist="43180" dir="5400000">
                    <a:srgbClr val="000000">
                      <a:alpha val="65000"/>
                    </a:srgbClr>
                  </a:innerShdw>
                </a:effectLst>
              </a:rPr>
              <a:t>On Our Website</a:t>
            </a:r>
            <a:endParaRPr lang="en-US" sz="5400" b="1" cap="none" spc="0" dirty="0">
              <a:ln w="1905"/>
              <a:solidFill>
                <a:schemeClr val="accent2">
                  <a:lumMod val="75000"/>
                </a:schemeClr>
              </a:solidFill>
              <a:effectLst>
                <a:innerShdw blurRad="69850" dist="43180" dir="5400000">
                  <a:srgbClr val="000000">
                    <a:alpha val="65000"/>
                  </a:srgbClr>
                </a:innerShdw>
              </a:effectLst>
            </a:endParaRPr>
          </a:p>
        </p:txBody>
      </p:sp>
      <p:pic>
        <p:nvPicPr>
          <p:cNvPr id="2" name="Picture 1"/>
          <p:cNvPicPr>
            <a:picLocks noChangeAspect="1"/>
          </p:cNvPicPr>
          <p:nvPr/>
        </p:nvPicPr>
        <p:blipFill rotWithShape="1">
          <a:blip r:embed="rId3"/>
          <a:srcRect l="13763" t="20162" r="63873" b="44309"/>
          <a:stretch/>
        </p:blipFill>
        <p:spPr>
          <a:xfrm>
            <a:off x="152400" y="4344737"/>
            <a:ext cx="5105400" cy="2281049"/>
          </a:xfrm>
          <a:prstGeom prst="rect">
            <a:avLst/>
          </a:prstGeom>
        </p:spPr>
      </p:pic>
      <p:sp>
        <p:nvSpPr>
          <p:cNvPr id="8" name="Content Placeholder 1"/>
          <p:cNvSpPr txBox="1">
            <a:spLocks/>
          </p:cNvSpPr>
          <p:nvPr/>
        </p:nvSpPr>
        <p:spPr>
          <a:xfrm>
            <a:off x="838200" y="1676400"/>
            <a:ext cx="7848599" cy="25146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r>
              <a:rPr lang="en-US" b="1" dirty="0" smtClean="0"/>
              <a:t>You can find the Series information by following these links:</a:t>
            </a:r>
          </a:p>
          <a:p>
            <a:pPr lvl="1"/>
            <a:r>
              <a:rPr lang="en-US" b="1" dirty="0" smtClean="0"/>
              <a:t>Students – Series Choices</a:t>
            </a:r>
          </a:p>
          <a:p>
            <a:pPr lvl="1"/>
            <a:r>
              <a:rPr lang="en-US" b="1" dirty="0" smtClean="0"/>
              <a:t>Parents- Reading Series</a:t>
            </a:r>
            <a:endParaRPr lang="en-US" b="1" dirty="0"/>
          </a:p>
        </p:txBody>
      </p:sp>
      <p:pic>
        <p:nvPicPr>
          <p:cNvPr id="6" name="Picture 5"/>
          <p:cNvPicPr>
            <a:picLocks noChangeAspect="1"/>
          </p:cNvPicPr>
          <p:nvPr/>
        </p:nvPicPr>
        <p:blipFill rotWithShape="1">
          <a:blip r:embed="rId4"/>
          <a:srcRect l="13021" r="63281"/>
          <a:stretch/>
        </p:blipFill>
        <p:spPr>
          <a:xfrm>
            <a:off x="5486400" y="2667000"/>
            <a:ext cx="3430493" cy="4071355"/>
          </a:xfrm>
          <a:prstGeom prst="rect">
            <a:avLst/>
          </a:prstGeom>
        </p:spPr>
      </p:pic>
      <p:pic>
        <p:nvPicPr>
          <p:cNvPr id="10" name="Picture 9"/>
          <p:cNvPicPr>
            <a:picLocks noChangeAspect="1"/>
          </p:cNvPicPr>
          <p:nvPr/>
        </p:nvPicPr>
        <p:blipFill rotWithShape="1">
          <a:blip r:embed="rId4"/>
          <a:srcRect l="19913" t="8534" r="76336" b="67748"/>
          <a:stretch/>
        </p:blipFill>
        <p:spPr>
          <a:xfrm>
            <a:off x="7603480" y="59623"/>
            <a:ext cx="1371601" cy="24384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MyOn</a:t>
            </a:r>
            <a:endParaRPr lang="en-US" dirty="0"/>
          </a:p>
        </p:txBody>
      </p:sp>
      <p:pic>
        <p:nvPicPr>
          <p:cNvPr id="4" name="Content Placeholder 3"/>
          <p:cNvPicPr>
            <a:picLocks noGrp="1" noChangeAspect="1"/>
          </p:cNvPicPr>
          <p:nvPr>
            <p:ph sz="quarter" idx="1"/>
          </p:nvPr>
        </p:nvPicPr>
        <p:blipFill rotWithShape="1">
          <a:blip r:embed="rId2"/>
          <a:srcRect l="1724" t="37801" r="86989" b="32247"/>
          <a:stretch/>
        </p:blipFill>
        <p:spPr>
          <a:xfrm>
            <a:off x="7918000" y="51378"/>
            <a:ext cx="967578" cy="1098377"/>
          </a:xfrm>
          <a:prstGeom prst="rect">
            <a:avLst/>
          </a:prstGeom>
        </p:spPr>
      </p:pic>
      <p:pic>
        <p:nvPicPr>
          <p:cNvPr id="5" name="Picture 4"/>
          <p:cNvPicPr>
            <a:picLocks noChangeAspect="1"/>
          </p:cNvPicPr>
          <p:nvPr/>
        </p:nvPicPr>
        <p:blipFill rotWithShape="1">
          <a:blip r:embed="rId3"/>
          <a:srcRect l="9166" r="59374"/>
          <a:stretch/>
        </p:blipFill>
        <p:spPr>
          <a:xfrm>
            <a:off x="-14782800" y="381000"/>
            <a:ext cx="6172200" cy="5518192"/>
          </a:xfrm>
          <a:prstGeom prst="rect">
            <a:avLst/>
          </a:prstGeom>
        </p:spPr>
      </p:pic>
      <p:pic>
        <p:nvPicPr>
          <p:cNvPr id="6" name="Picture 5"/>
          <p:cNvPicPr>
            <a:picLocks noChangeAspect="1"/>
          </p:cNvPicPr>
          <p:nvPr/>
        </p:nvPicPr>
        <p:blipFill rotWithShape="1">
          <a:blip r:embed="rId3"/>
          <a:srcRect l="9091" r="60000"/>
          <a:stretch/>
        </p:blipFill>
        <p:spPr>
          <a:xfrm>
            <a:off x="381000" y="2004599"/>
            <a:ext cx="4846628" cy="4410075"/>
          </a:xfrm>
          <a:prstGeom prst="rect">
            <a:avLst/>
          </a:prstGeom>
        </p:spPr>
      </p:pic>
      <p:sp>
        <p:nvSpPr>
          <p:cNvPr id="9" name="Title 1"/>
          <p:cNvSpPr txBox="1">
            <a:spLocks/>
          </p:cNvSpPr>
          <p:nvPr/>
        </p:nvSpPr>
        <p:spPr>
          <a:xfrm>
            <a:off x="3050216" y="105266"/>
            <a:ext cx="8153400" cy="990600"/>
          </a:xfrm>
          <a:prstGeom prst="rect">
            <a:avLst/>
          </a:prstGeom>
        </p:spPr>
        <p:txBody>
          <a:bodyPr vert="horz" anchor="ctr">
            <a:normAutofit/>
          </a:bodyPr>
          <a:lstStyle>
            <a:lvl1pPr algn="l" rtl="0" eaLnBrk="1" latinLnBrk="0" hangingPunct="1">
              <a:spcBef>
                <a:spcPct val="0"/>
              </a:spcBef>
              <a:buNone/>
              <a:defRPr sz="4400" kern="1200">
                <a:solidFill>
                  <a:schemeClr val="tx2"/>
                </a:solidFill>
                <a:latin typeface="+mj-lt"/>
                <a:ea typeface="+mj-ea"/>
                <a:cs typeface="+mj-cs"/>
              </a:defRPr>
            </a:lvl1pPr>
          </a:lstStyle>
          <a:p>
            <a:r>
              <a:rPr lang="en-US" dirty="0" smtClean="0"/>
              <a:t>www.myon.com</a:t>
            </a:r>
            <a:endParaRPr lang="en-US" dirty="0"/>
          </a:p>
        </p:txBody>
      </p:sp>
      <p:grpSp>
        <p:nvGrpSpPr>
          <p:cNvPr id="19" name="Group 20"/>
          <p:cNvGrpSpPr>
            <a:grpSpLocks/>
          </p:cNvGrpSpPr>
          <p:nvPr/>
        </p:nvGrpSpPr>
        <p:grpSpPr bwMode="auto">
          <a:xfrm>
            <a:off x="5778197" y="1676400"/>
            <a:ext cx="2871775" cy="4784983"/>
            <a:chOff x="102693067" y="106771377"/>
            <a:chExt cx="2978369" cy="6776652"/>
          </a:xfrm>
        </p:grpSpPr>
        <p:sp>
          <p:nvSpPr>
            <p:cNvPr id="20" name="Text Box 21"/>
            <p:cNvSpPr txBox="1">
              <a:spLocks noChangeArrowheads="1"/>
            </p:cNvSpPr>
            <p:nvPr/>
          </p:nvSpPr>
          <p:spPr bwMode="auto">
            <a:xfrm>
              <a:off x="102815906" y="109547994"/>
              <a:ext cx="1275941" cy="35872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Calibri" panose="020F0502020204030204" pitchFamily="34" charset="0"/>
                </a:rPr>
                <a:t>#1</a:t>
              </a:r>
              <a:r>
                <a:rPr kumimoji="0" lang="en-US" altLang="en-US" sz="1400" b="0" i="0" u="none" strike="noStrike" cap="none" normalizeH="0" baseline="0" smtClean="0">
                  <a:ln>
                    <a:noFill/>
                  </a:ln>
                  <a:solidFill>
                    <a:srgbClr val="000000"/>
                  </a:solidFill>
                  <a:effectLst/>
                  <a:latin typeface="Calibri" panose="020F0502020204030204" pitchFamily="34" charset="0"/>
                </a:rPr>
                <a:t>(152273)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 name="Text Box 22"/>
            <p:cNvSpPr txBox="1">
              <a:spLocks noChangeArrowheads="1"/>
            </p:cNvSpPr>
            <p:nvPr/>
          </p:nvSpPr>
          <p:spPr bwMode="auto">
            <a:xfrm>
              <a:off x="104314450" y="109547994"/>
              <a:ext cx="1275941" cy="35872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Calibri" panose="020F0502020204030204" pitchFamily="34" charset="0"/>
                </a:rPr>
                <a:t>#2</a:t>
              </a:r>
              <a:r>
                <a:rPr kumimoji="0" lang="en-US" altLang="en-US" sz="1400" b="0" i="0" u="none" strike="noStrike" cap="none" normalizeH="0" baseline="0" smtClean="0">
                  <a:ln>
                    <a:noFill/>
                  </a:ln>
                  <a:solidFill>
                    <a:srgbClr val="000000"/>
                  </a:solidFill>
                  <a:effectLst/>
                  <a:latin typeface="Calibri" panose="020F0502020204030204" pitchFamily="34" charset="0"/>
                </a:rPr>
                <a:t>(152275)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 name="Text Box 23"/>
            <p:cNvSpPr txBox="1">
              <a:spLocks noChangeArrowheads="1"/>
            </p:cNvSpPr>
            <p:nvPr/>
          </p:nvSpPr>
          <p:spPr bwMode="auto">
            <a:xfrm>
              <a:off x="104309354" y="111356889"/>
              <a:ext cx="1275941" cy="35872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Calibri" panose="020F0502020204030204" pitchFamily="34" charset="0"/>
                </a:rPr>
                <a:t>#4</a:t>
              </a:r>
              <a:r>
                <a:rPr kumimoji="0" lang="en-US" altLang="en-US" sz="1400" b="0" i="0" u="none" strike="noStrike" cap="none" normalizeH="0" baseline="0" smtClean="0">
                  <a:ln>
                    <a:noFill/>
                  </a:ln>
                  <a:solidFill>
                    <a:srgbClr val="000000"/>
                  </a:solidFill>
                  <a:effectLst/>
                  <a:latin typeface="Calibri" panose="020F0502020204030204" pitchFamily="34" charset="0"/>
                </a:rPr>
                <a:t>(152277)</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3" name="Text Box 24"/>
            <p:cNvSpPr txBox="1">
              <a:spLocks noChangeArrowheads="1"/>
            </p:cNvSpPr>
            <p:nvPr/>
          </p:nvSpPr>
          <p:spPr bwMode="auto">
            <a:xfrm>
              <a:off x="102815906" y="111365370"/>
              <a:ext cx="1275941" cy="35872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Calibri" panose="020F0502020204030204" pitchFamily="34" charset="0"/>
                </a:rPr>
                <a:t>#3</a:t>
              </a:r>
              <a:r>
                <a:rPr kumimoji="0" lang="en-US" altLang="en-US" sz="1400" b="0" i="0" u="none" strike="noStrike" cap="none" normalizeH="0" baseline="0" smtClean="0">
                  <a:ln>
                    <a:noFill/>
                  </a:ln>
                  <a:solidFill>
                    <a:srgbClr val="000000"/>
                  </a:solidFill>
                  <a:effectLst/>
                  <a:latin typeface="Calibri" panose="020F0502020204030204" pitchFamily="34" charset="0"/>
                </a:rPr>
                <a:t>(152276)</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73"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82584" y="107327326"/>
              <a:ext cx="1388154" cy="48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74" name="Picture 26" descr="Reading level Pi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77577" y="107340839"/>
              <a:ext cx="492015" cy="492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Text Box 27"/>
            <p:cNvSpPr txBox="1">
              <a:spLocks noChangeArrowheads="1"/>
            </p:cNvSpPr>
            <p:nvPr/>
          </p:nvSpPr>
          <p:spPr bwMode="auto">
            <a:xfrm>
              <a:off x="104314477" y="113180828"/>
              <a:ext cx="1275941" cy="35872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Calibri" panose="020F0502020204030204" pitchFamily="34" charset="0"/>
                </a:rPr>
                <a:t>#6</a:t>
              </a:r>
              <a:r>
                <a:rPr kumimoji="0" lang="en-US" altLang="en-US" sz="1400" b="0" i="0" u="none" strike="noStrike" cap="none" normalizeH="0" baseline="0" dirty="0" smtClean="0">
                  <a:ln>
                    <a:noFill/>
                  </a:ln>
                  <a:solidFill>
                    <a:srgbClr val="000000"/>
                  </a:solidFill>
                  <a:effectLst/>
                  <a:latin typeface="Calibri" panose="020F0502020204030204" pitchFamily="34" charset="0"/>
                </a:rPr>
                <a:t>(152272)</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5" name="Text Box 28"/>
            <p:cNvSpPr txBox="1">
              <a:spLocks noChangeArrowheads="1"/>
            </p:cNvSpPr>
            <p:nvPr/>
          </p:nvSpPr>
          <p:spPr bwMode="auto">
            <a:xfrm>
              <a:off x="102821029" y="113189309"/>
              <a:ext cx="1275941" cy="35872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Calibri" panose="020F0502020204030204" pitchFamily="34" charset="0"/>
                </a:rPr>
                <a:t>#5</a:t>
              </a:r>
              <a:r>
                <a:rPr kumimoji="0" lang="en-US" altLang="en-US" sz="1400" b="0" i="0" u="none" strike="noStrike" cap="none" normalizeH="0" baseline="0" smtClean="0">
                  <a:ln>
                    <a:noFill/>
                  </a:ln>
                  <a:solidFill>
                    <a:srgbClr val="000000"/>
                  </a:solidFill>
                  <a:effectLst/>
                  <a:latin typeface="Calibri" panose="020F0502020204030204" pitchFamily="34" charset="0"/>
                </a:rPr>
                <a:t>(152270)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77" name="Picture 29" descr="African Elephants : Snap Books: Endangered and Threatened Animals - Brenda Haugen"/>
            <p:cNvPicPr>
              <a:picLocks noChangeAspect="1" noChangeArrowheads="1"/>
            </p:cNvPicPr>
            <p:nvPr/>
          </p:nvPicPr>
          <p:blipFill>
            <a:blip r:embed="rId6">
              <a:extLst>
                <a:ext uri="{28A0092B-C50C-407E-A947-70E740481C1C}">
                  <a14:useLocalDpi xmlns:a14="http://schemas.microsoft.com/office/drawing/2010/main" val="0"/>
                </a:ext>
              </a:extLst>
            </a:blip>
            <a:srcRect l="12221" t="19034" r="10825" b="75034"/>
            <a:stretch>
              <a:fillRect/>
            </a:stretch>
          </p:blipFill>
          <p:spPr bwMode="auto">
            <a:xfrm>
              <a:off x="102693067" y="106771377"/>
              <a:ext cx="2978369" cy="500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78" name="Picture 30" descr="97814296866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36446" y="108129847"/>
              <a:ext cx="1058726" cy="1356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79" name="Picture 31" descr="97814296866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27601" y="108128533"/>
              <a:ext cx="1058725" cy="1356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80" name="Picture 32" descr="97814296866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924622" y="109957333"/>
              <a:ext cx="1058725" cy="1356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81" name="Picture 33" descr="97814296866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415777" y="109956019"/>
              <a:ext cx="1058725" cy="1356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82" name="Picture 34" descr="97814296866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91777" y="111774309"/>
              <a:ext cx="1058725" cy="1356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83" name="Picture 35" descr="97814296866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382932" y="111772995"/>
              <a:ext cx="1058725" cy="1356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45491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667000"/>
            <a:ext cx="2057400" cy="2754535"/>
          </a:xfrm>
          <a:prstGeom prst="rect">
            <a:avLst/>
          </a:prstGeom>
        </p:spPr>
      </p:pic>
      <p:sp>
        <p:nvSpPr>
          <p:cNvPr id="3" name="Rectangle 2"/>
          <p:cNvSpPr/>
          <p:nvPr/>
        </p:nvSpPr>
        <p:spPr>
          <a:xfrm rot="20766373">
            <a:off x="-63124" y="116296"/>
            <a:ext cx="3086421" cy="1754326"/>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Face </a:t>
            </a:r>
          </a:p>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Bookmark</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463"/>
            <a:ext cx="2990850" cy="687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835779756"/>
              </p:ext>
            </p:extLst>
          </p:nvPr>
        </p:nvGraphicFramePr>
        <p:xfrm>
          <a:off x="6248400" y="76200"/>
          <a:ext cx="2743199" cy="4684595"/>
        </p:xfrm>
        <a:graphic>
          <a:graphicData uri="http://schemas.openxmlformats.org/drawingml/2006/table">
            <a:tbl>
              <a:tblPr/>
              <a:tblGrid>
                <a:gridCol w="2743199">
                  <a:extLst>
                    <a:ext uri="{9D8B030D-6E8A-4147-A177-3AD203B41FA5}">
                      <a16:colId xmlns:a16="http://schemas.microsoft.com/office/drawing/2014/main" val="578129424"/>
                    </a:ext>
                  </a:extLst>
                </a:gridCol>
              </a:tblGrid>
              <a:tr h="234684">
                <a:tc>
                  <a:txBody>
                    <a:bodyPr/>
                    <a:lstStyle/>
                    <a:p>
                      <a:pPr marR="0" indent="0" algn="ctr" rtl="0">
                        <a:lnSpc>
                          <a:spcPct val="119000"/>
                        </a:lnSpc>
                        <a:spcBef>
                          <a:spcPts val="0"/>
                        </a:spcBef>
                        <a:spcAft>
                          <a:spcPts val="600"/>
                        </a:spcAft>
                      </a:pPr>
                      <a:r>
                        <a:rPr lang="en-US" sz="700" b="1" kern="1400" dirty="0">
                          <a:ln>
                            <a:noFill/>
                          </a:ln>
                          <a:solidFill>
                            <a:srgbClr val="000000"/>
                          </a:solidFill>
                          <a:effectLst/>
                          <a:latin typeface="Calibri" panose="020F0502020204030204" pitchFamily="34" charset="0"/>
                        </a:rPr>
                        <a:t>List all Series Completed this year</a:t>
                      </a:r>
                      <a:endParaRPr lang="en-US" sz="700" kern="1400" dirty="0">
                        <a:ln>
                          <a:noFill/>
                        </a:ln>
                        <a:solidFill>
                          <a:srgbClr val="000000"/>
                        </a:solidFill>
                        <a:effectLst/>
                        <a:latin typeface="Calibri" panose="020F0502020204030204" pitchFamily="34" charset="0"/>
                      </a:endParaRP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3877142984"/>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4038495532"/>
                  </a:ext>
                </a:extLst>
              </a:tr>
              <a:tr h="234684">
                <a:tc>
                  <a:txBody>
                    <a:bodyPr/>
                    <a:lstStyle/>
                    <a:p>
                      <a:pPr marR="0" indent="0" algn="l" rtl="0">
                        <a:lnSpc>
                          <a:spcPct val="119000"/>
                        </a:lnSpc>
                        <a:spcBef>
                          <a:spcPts val="0"/>
                        </a:spcBef>
                        <a:spcAft>
                          <a:spcPts val="600"/>
                        </a:spcAft>
                      </a:pPr>
                      <a:r>
                        <a:rPr lang="en-US" sz="700" kern="1400" dirty="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1259333825"/>
                  </a:ext>
                </a:extLst>
              </a:tr>
              <a:tr h="234684">
                <a:tc>
                  <a:txBody>
                    <a:bodyPr/>
                    <a:lstStyle/>
                    <a:p>
                      <a:pPr marR="0" indent="0" algn="l" rtl="0">
                        <a:lnSpc>
                          <a:spcPct val="119000"/>
                        </a:lnSpc>
                        <a:spcBef>
                          <a:spcPts val="0"/>
                        </a:spcBef>
                        <a:spcAft>
                          <a:spcPts val="600"/>
                        </a:spcAft>
                      </a:pPr>
                      <a:r>
                        <a:rPr lang="en-US" sz="700" kern="1400" dirty="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599123450"/>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1331443774"/>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3945710151"/>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2205771509"/>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4264545013"/>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1532095934"/>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4063542092"/>
                  </a:ext>
                </a:extLst>
              </a:tr>
              <a:tr h="225599">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2830239665"/>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1966895231"/>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520801396"/>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2187263109"/>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1316190570"/>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966610627"/>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3556131877"/>
                  </a:ext>
                </a:extLst>
              </a:tr>
              <a:tr h="234684">
                <a:tc>
                  <a:txBody>
                    <a:bodyPr/>
                    <a:lstStyle/>
                    <a:p>
                      <a:pPr marR="0" indent="0" algn="l" rtl="0">
                        <a:lnSpc>
                          <a:spcPct val="119000"/>
                        </a:lnSpc>
                        <a:spcBef>
                          <a:spcPts val="0"/>
                        </a:spcBef>
                        <a:spcAft>
                          <a:spcPts val="600"/>
                        </a:spcAft>
                      </a:pPr>
                      <a:r>
                        <a:rPr lang="en-US" sz="700" kern="1400" dirty="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2944397760"/>
                  </a:ext>
                </a:extLst>
              </a:tr>
              <a:tr h="234684">
                <a:tc>
                  <a:txBody>
                    <a:bodyPr/>
                    <a:lstStyle/>
                    <a:p>
                      <a:pPr marR="0" indent="0" algn="l" rtl="0">
                        <a:lnSpc>
                          <a:spcPct val="119000"/>
                        </a:lnSpc>
                        <a:spcBef>
                          <a:spcPts val="0"/>
                        </a:spcBef>
                        <a:spcAft>
                          <a:spcPts val="600"/>
                        </a:spcAft>
                      </a:pPr>
                      <a:r>
                        <a:rPr lang="en-US" sz="700" kern="140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2270704823"/>
                  </a:ext>
                </a:extLst>
              </a:tr>
              <a:tr h="234684">
                <a:tc>
                  <a:txBody>
                    <a:bodyPr/>
                    <a:lstStyle/>
                    <a:p>
                      <a:pPr marR="0" indent="0" algn="l" rtl="0">
                        <a:lnSpc>
                          <a:spcPct val="119000"/>
                        </a:lnSpc>
                        <a:spcBef>
                          <a:spcPts val="0"/>
                        </a:spcBef>
                        <a:spcAft>
                          <a:spcPts val="600"/>
                        </a:spcAft>
                      </a:pPr>
                      <a:r>
                        <a:rPr lang="en-US" sz="700" kern="1400" dirty="0">
                          <a:ln>
                            <a:noFill/>
                          </a:ln>
                          <a:solidFill>
                            <a:srgbClr val="000000"/>
                          </a:solidFill>
                          <a:effectLst/>
                          <a:latin typeface="Calibri" panose="020F0502020204030204" pitchFamily="34" charset="0"/>
                        </a:rPr>
                        <a:t> </a:t>
                      </a:r>
                    </a:p>
                  </a:txBody>
                  <a:tcPr marL="24098" marR="24098" marT="24098" marB="24098">
                    <a:lnL>
                      <a:noFill/>
                    </a:lnL>
                    <a:lnR>
                      <a:noFill/>
                    </a:lnR>
                    <a:lnT w="6350" cap="flat" cmpd="sng" algn="ctr">
                      <a:solidFill>
                        <a:srgbClr val="661400"/>
                      </a:solidFill>
                      <a:prstDash val="solid"/>
                      <a:round/>
                      <a:headEnd type="none" w="med" len="med"/>
                      <a:tailEnd type="none" w="med" len="med"/>
                    </a:lnT>
                    <a:lnB w="6350" cap="flat" cmpd="sng" algn="ctr">
                      <a:solidFill>
                        <a:srgbClr val="661400"/>
                      </a:solidFill>
                      <a:prstDash val="solid"/>
                      <a:round/>
                      <a:headEnd type="none" w="med" len="med"/>
                      <a:tailEnd type="none" w="med" len="med"/>
                    </a:lnB>
                  </a:tcPr>
                </a:tc>
                <a:extLst>
                  <a:ext uri="{0D108BD9-81ED-4DB2-BD59-A6C34878D82A}">
                    <a16:rowId xmlns:a16="http://schemas.microsoft.com/office/drawing/2014/main" val="4081266015"/>
                  </a:ext>
                </a:extLst>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223" t="11482" r="9348" b="20370"/>
          <a:stretch/>
        </p:blipFill>
        <p:spPr>
          <a:xfrm rot="5400000">
            <a:off x="5759603" y="3524453"/>
            <a:ext cx="3720551" cy="2778979"/>
          </a:xfrm>
          <a:prstGeom prst="rect">
            <a:avLst/>
          </a:prstGeom>
        </p:spPr>
      </p:pic>
    </p:spTree>
    <p:extLst>
      <p:ext uri="{BB962C8B-B14F-4D97-AF65-F5344CB8AC3E}">
        <p14:creationId xmlns:p14="http://schemas.microsoft.com/office/powerpoint/2010/main" val="1696558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666796" y="0"/>
            <a:ext cx="2987675" cy="6858000"/>
            <a:chOff x="105613200" y="106756200"/>
            <a:chExt cx="2987040" cy="6858000"/>
          </a:xfrm>
        </p:grpSpPr>
        <p:sp>
          <p:nvSpPr>
            <p:cNvPr id="3" name="Rectangle 3"/>
            <p:cNvSpPr>
              <a:spLocks noChangeArrowheads="1"/>
            </p:cNvSpPr>
            <p:nvPr/>
          </p:nvSpPr>
          <p:spPr bwMode="auto">
            <a:xfrm>
              <a:off x="105613200" y="106756200"/>
              <a:ext cx="2987040" cy="6858000"/>
            </a:xfrm>
            <a:prstGeom prst="rect">
              <a:avLst/>
            </a:prstGeom>
            <a:noFill/>
            <a:ln w="25400" algn="in">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 name="Text Box 4"/>
            <p:cNvSpPr txBox="1">
              <a:spLocks noChangeArrowheads="1"/>
            </p:cNvSpPr>
            <p:nvPr/>
          </p:nvSpPr>
          <p:spPr bwMode="auto">
            <a:xfrm>
              <a:off x="105727500" y="106870500"/>
              <a:ext cx="274320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Bradley Hand ITC" panose="03070402050302030203" pitchFamily="66" charset="0"/>
                </a:rPr>
                <a:t>Artemis Fowl</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Text Box 5"/>
            <p:cNvSpPr txBox="1">
              <a:spLocks noChangeArrowheads="1"/>
            </p:cNvSpPr>
            <p:nvPr/>
          </p:nvSpPr>
          <p:spPr bwMode="auto">
            <a:xfrm>
              <a:off x="106756200" y="107784900"/>
              <a:ext cx="1314450" cy="400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Calibri" panose="020F0502020204030204" pitchFamily="34" charset="0"/>
                </a:rPr>
                <a:t>#1(54675)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Text Box 6"/>
            <p:cNvSpPr txBox="1">
              <a:spLocks noChangeArrowheads="1"/>
            </p:cNvSpPr>
            <p:nvPr/>
          </p:nvSpPr>
          <p:spPr bwMode="auto">
            <a:xfrm>
              <a:off x="106127550" y="108585000"/>
              <a:ext cx="1314450" cy="400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Calibri" panose="020F0502020204030204" pitchFamily="34" charset="0"/>
                </a:rPr>
                <a:t>#2(59973)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 name="Text Box 7"/>
            <p:cNvSpPr txBox="1">
              <a:spLocks noChangeArrowheads="1"/>
            </p:cNvSpPr>
            <p:nvPr/>
          </p:nvSpPr>
          <p:spPr bwMode="auto">
            <a:xfrm>
              <a:off x="106756200" y="109385100"/>
              <a:ext cx="1371600" cy="400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Calibri" panose="020F0502020204030204" pitchFamily="34" charset="0"/>
                </a:rPr>
                <a:t>#3(68990)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Text Box 8"/>
            <p:cNvSpPr txBox="1">
              <a:spLocks noChangeArrowheads="1"/>
            </p:cNvSpPr>
            <p:nvPr/>
          </p:nvSpPr>
          <p:spPr bwMode="auto">
            <a:xfrm>
              <a:off x="106184700" y="110185200"/>
              <a:ext cx="1314450" cy="400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Calibri" panose="020F0502020204030204" pitchFamily="34" charset="0"/>
                </a:rPr>
                <a:t>#4(87709)</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Text Box 9"/>
            <p:cNvSpPr txBox="1">
              <a:spLocks noChangeArrowheads="1"/>
            </p:cNvSpPr>
            <p:nvPr/>
          </p:nvSpPr>
          <p:spPr bwMode="auto">
            <a:xfrm>
              <a:off x="106699050" y="111042450"/>
              <a:ext cx="1314450" cy="400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Calibri" panose="020F0502020204030204" pitchFamily="34" charset="0"/>
                </a:rPr>
                <a:t>#5(109333)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58" name="Picture 10" descr="978014131212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56100" y="107613450"/>
              <a:ext cx="547488"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9" name="Picture 11" descr="978061362927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84900" y="108356400"/>
              <a:ext cx="549221"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0" name="Picture 12" descr="067091352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56100" y="109156500"/>
              <a:ext cx="57150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1" name="Picture 13" descr="014138164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84900" y="109956600"/>
              <a:ext cx="53308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2" name="Picture 14" descr="014138268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56100" y="110813850"/>
              <a:ext cx="523068"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Text Box 15"/>
            <p:cNvSpPr txBox="1">
              <a:spLocks noChangeArrowheads="1"/>
            </p:cNvSpPr>
            <p:nvPr/>
          </p:nvSpPr>
          <p:spPr bwMode="auto">
            <a:xfrm>
              <a:off x="106241850" y="111956850"/>
              <a:ext cx="1314450" cy="400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Calibri" panose="020F0502020204030204" pitchFamily="34" charset="0"/>
                </a:rPr>
                <a:t>#6(123436)</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64" name="Picture 16" descr="978060610579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27750" y="111728250"/>
              <a:ext cx="588451"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1" name="Text Box 17"/>
            <p:cNvSpPr txBox="1">
              <a:spLocks noChangeArrowheads="1"/>
            </p:cNvSpPr>
            <p:nvPr/>
          </p:nvSpPr>
          <p:spPr bwMode="auto">
            <a:xfrm>
              <a:off x="106756200" y="112871250"/>
              <a:ext cx="1314450" cy="400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Calibri" panose="020F0502020204030204" pitchFamily="34" charset="0"/>
                </a:rPr>
                <a:t>#7(139060)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66" name="Picture 18" descr="978142312819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5956100" y="112642650"/>
              <a:ext cx="554691"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19" name="Rectangle 18"/>
          <p:cNvSpPr/>
          <p:nvPr/>
        </p:nvSpPr>
        <p:spPr>
          <a:xfrm rot="5400000">
            <a:off x="1259564" y="2967335"/>
            <a:ext cx="6306535"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Series Bookmarks</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2" name="Group 19"/>
          <p:cNvGrpSpPr>
            <a:grpSpLocks/>
          </p:cNvGrpSpPr>
          <p:nvPr/>
        </p:nvGrpSpPr>
        <p:grpSpPr bwMode="auto">
          <a:xfrm>
            <a:off x="429306" y="22197"/>
            <a:ext cx="2771004" cy="6743700"/>
            <a:chOff x="105700174" y="106927650"/>
            <a:chExt cx="2780051" cy="6343650"/>
          </a:xfrm>
        </p:grpSpPr>
        <p:sp>
          <p:nvSpPr>
            <p:cNvPr id="13" name="Text Box 20"/>
            <p:cNvSpPr txBox="1">
              <a:spLocks noChangeArrowheads="1"/>
            </p:cNvSpPr>
            <p:nvPr/>
          </p:nvSpPr>
          <p:spPr bwMode="auto">
            <a:xfrm>
              <a:off x="106579799" y="109911454"/>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#5</a:t>
              </a:r>
              <a:r>
                <a:rPr kumimoji="0" lang="en-US" altLang="en-US" sz="1200" b="0" i="0" u="none" strike="noStrike" cap="none" normalizeH="0" baseline="0" smtClean="0">
                  <a:ln>
                    <a:noFill/>
                  </a:ln>
                  <a:solidFill>
                    <a:srgbClr val="000000"/>
                  </a:solidFill>
                  <a:effectLst/>
                  <a:latin typeface="Calibri" panose="020F0502020204030204" pitchFamily="34" charset="0"/>
                </a:rPr>
                <a:t>(133847)</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Line 21"/>
            <p:cNvSpPr>
              <a:spLocks noChangeShapeType="1"/>
            </p:cNvSpPr>
            <p:nvPr/>
          </p:nvSpPr>
          <p:spPr bwMode="auto">
            <a:xfrm>
              <a:off x="107322749" y="109911454"/>
              <a:ext cx="1" cy="28575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2070" name="Picture 22" descr="978037593969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56200" y="108985050"/>
              <a:ext cx="6286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71" name="Picture 23" descr="9780375825576[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756200" y="110242350"/>
              <a:ext cx="6286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5" name="Text Box 24"/>
            <p:cNvSpPr txBox="1">
              <a:spLocks noChangeArrowheads="1"/>
            </p:cNvSpPr>
            <p:nvPr/>
          </p:nvSpPr>
          <p:spPr bwMode="auto">
            <a:xfrm>
              <a:off x="106585843" y="111179919"/>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#8</a:t>
              </a:r>
              <a:r>
                <a:rPr kumimoji="0" lang="en-US" altLang="en-US" sz="1200" b="0" i="0" u="none" strike="noStrike" cap="none" normalizeH="0" baseline="0" smtClean="0">
                  <a:ln>
                    <a:noFill/>
                  </a:ln>
                  <a:solidFill>
                    <a:srgbClr val="000000"/>
                  </a:solidFill>
                  <a:effectLst/>
                  <a:latin typeface="Calibri" panose="020F0502020204030204" pitchFamily="34" charset="0"/>
                </a:rPr>
                <a:t>(104778)</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73" name="Picture 25" descr="978037584805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756200" y="111499650"/>
              <a:ext cx="62865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6" name="Text Box 26"/>
            <p:cNvSpPr txBox="1">
              <a:spLocks noChangeArrowheads="1"/>
            </p:cNvSpPr>
            <p:nvPr/>
          </p:nvSpPr>
          <p:spPr bwMode="auto">
            <a:xfrm>
              <a:off x="106584750" y="112528350"/>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Calibri" panose="020F0502020204030204" pitchFamily="34" charset="0"/>
                </a:rPr>
                <a:t>#11</a:t>
              </a:r>
              <a:r>
                <a:rPr kumimoji="0" lang="en-US" altLang="en-US" sz="1100" b="0" i="0" u="none" strike="noStrike" cap="none" normalizeH="0" baseline="0" smtClean="0">
                  <a:ln>
                    <a:noFill/>
                  </a:ln>
                  <a:solidFill>
                    <a:srgbClr val="000000"/>
                  </a:solidFill>
                  <a:effectLst/>
                  <a:latin typeface="Calibri" panose="020F0502020204030204" pitchFamily="34" charset="0"/>
                </a:rPr>
                <a:t>(153908)</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 name="Text Box 27"/>
            <p:cNvSpPr txBox="1">
              <a:spLocks noChangeArrowheads="1"/>
            </p:cNvSpPr>
            <p:nvPr/>
          </p:nvSpPr>
          <p:spPr bwMode="auto">
            <a:xfrm>
              <a:off x="106572367" y="108642150"/>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#2</a:t>
              </a:r>
              <a:r>
                <a:rPr kumimoji="0" lang="en-US" altLang="en-US" sz="1200" b="0" i="0" u="none" strike="noStrike" cap="none" normalizeH="0" baseline="0" smtClean="0">
                  <a:ln>
                    <a:noFill/>
                  </a:ln>
                  <a:solidFill>
                    <a:srgbClr val="000000"/>
                  </a:solidFill>
                  <a:effectLst/>
                  <a:latin typeface="Calibri" panose="020F0502020204030204" pitchFamily="34" charset="0"/>
                </a:rPr>
                <a:t>(122340)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76" name="Picture 28" descr="978061343141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756200" y="107727750"/>
              <a:ext cx="6286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8" name="Text Box 29"/>
            <p:cNvSpPr txBox="1">
              <a:spLocks noChangeArrowheads="1"/>
            </p:cNvSpPr>
            <p:nvPr/>
          </p:nvSpPr>
          <p:spPr bwMode="auto">
            <a:xfrm>
              <a:off x="105710709" y="109099350"/>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#1</a:t>
              </a:r>
              <a:r>
                <a:rPr kumimoji="0" lang="en-US" altLang="en-US" sz="1200" b="0" i="0" u="none" strike="noStrike" cap="none" normalizeH="0" baseline="0" smtClean="0">
                  <a:ln>
                    <a:noFill/>
                  </a:ln>
                  <a:solidFill>
                    <a:srgbClr val="000000"/>
                  </a:solidFill>
                  <a:effectLst/>
                  <a:latin typeface="Calibri" panose="020F0502020204030204" pitchFamily="34" charset="0"/>
                </a:rPr>
                <a:t>(139497)</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78" name="Picture 30" descr="978060614010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841800" y="108184950"/>
              <a:ext cx="612321"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0" name="Text Box 31"/>
            <p:cNvSpPr txBox="1">
              <a:spLocks noChangeArrowheads="1"/>
            </p:cNvSpPr>
            <p:nvPr/>
          </p:nvSpPr>
          <p:spPr bwMode="auto">
            <a:xfrm>
              <a:off x="105700174" y="110368654"/>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#4</a:t>
              </a:r>
              <a:r>
                <a:rPr kumimoji="0" lang="en-US" altLang="en-US" sz="1200" b="0" i="0" u="none" strike="noStrike" cap="none" normalizeH="0" baseline="0" smtClean="0">
                  <a:ln>
                    <a:noFill/>
                  </a:ln>
                  <a:solidFill>
                    <a:srgbClr val="000000"/>
                  </a:solidFill>
                  <a:effectLst/>
                  <a:latin typeface="Calibri" panose="020F0502020204030204" pitchFamily="34" charset="0"/>
                </a:rPr>
                <a:t>(101305)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80" name="Picture 32" descr="9780606001205[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841800" y="109442250"/>
              <a:ext cx="6286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81" name="Picture 33" descr="978037582558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841800" y="111956850"/>
              <a:ext cx="62865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1" name="Text Box 34"/>
            <p:cNvSpPr txBox="1">
              <a:spLocks noChangeArrowheads="1"/>
            </p:cNvSpPr>
            <p:nvPr/>
          </p:nvSpPr>
          <p:spPr bwMode="auto">
            <a:xfrm>
              <a:off x="105708422" y="111637119"/>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#7</a:t>
              </a:r>
              <a:r>
                <a:rPr kumimoji="0" lang="en-US" altLang="en-US" sz="1200" b="0" i="0" u="none" strike="noStrike" cap="none" normalizeH="0" baseline="0" smtClean="0">
                  <a:ln>
                    <a:noFill/>
                  </a:ln>
                  <a:solidFill>
                    <a:srgbClr val="000000"/>
                  </a:solidFill>
                  <a:effectLst/>
                  <a:latin typeface="Calibri" panose="020F0502020204030204" pitchFamily="34" charset="0"/>
                </a:rPr>
                <a:t>(116920)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83" name="Picture 35" descr="978037597527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841800" y="110699550"/>
              <a:ext cx="6286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84" name="Picture 36" descr="978061350212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7670600" y="108184950"/>
              <a:ext cx="6286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2" name="Line 37"/>
            <p:cNvSpPr>
              <a:spLocks noChangeShapeType="1"/>
            </p:cNvSpPr>
            <p:nvPr/>
          </p:nvSpPr>
          <p:spPr bwMode="auto">
            <a:xfrm>
              <a:off x="108184950" y="109099350"/>
              <a:ext cx="1" cy="28575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2086" name="Picture 38" descr="9780375939709[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670600" y="109442250"/>
              <a:ext cx="6286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3" name="Text Box 39"/>
            <p:cNvSpPr txBox="1">
              <a:spLocks noChangeArrowheads="1"/>
            </p:cNvSpPr>
            <p:nvPr/>
          </p:nvSpPr>
          <p:spPr bwMode="auto">
            <a:xfrm>
              <a:off x="107437049" y="110368654"/>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#6</a:t>
              </a:r>
              <a:r>
                <a:rPr kumimoji="0" lang="en-US" altLang="en-US" sz="1200" b="0" i="0" u="none" strike="noStrike" cap="none" normalizeH="0" baseline="0" smtClean="0">
                  <a:ln>
                    <a:noFill/>
                  </a:ln>
                  <a:solidFill>
                    <a:srgbClr val="000000"/>
                  </a:solidFill>
                  <a:effectLst/>
                  <a:latin typeface="Calibri" panose="020F0502020204030204" pitchFamily="34" charset="0"/>
                </a:rPr>
                <a:t>(126340)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88" name="Picture 40" descr="9780375898150[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670600" y="110699550"/>
              <a:ext cx="6286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nvGrpSpPr>
            <p:cNvPr id="24" name="Group 41"/>
            <p:cNvGrpSpPr>
              <a:grpSpLocks/>
            </p:cNvGrpSpPr>
            <p:nvPr/>
          </p:nvGrpSpPr>
          <p:grpSpPr bwMode="auto">
            <a:xfrm>
              <a:off x="107443093" y="111637119"/>
              <a:ext cx="1028700" cy="285750"/>
              <a:chOff x="107571540" y="111042450"/>
              <a:chExt cx="1028700" cy="285750"/>
            </a:xfrm>
          </p:grpSpPr>
          <p:sp>
            <p:nvSpPr>
              <p:cNvPr id="28" name="Text Box 42"/>
              <p:cNvSpPr txBox="1">
                <a:spLocks noChangeArrowheads="1"/>
              </p:cNvSpPr>
              <p:nvPr/>
            </p:nvSpPr>
            <p:spPr bwMode="auto">
              <a:xfrm>
                <a:off x="107571540" y="111042450"/>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#9</a:t>
                </a:r>
                <a:r>
                  <a:rPr kumimoji="0" lang="en-US" altLang="en-US" sz="1200" b="0" i="0" u="none" strike="noStrike" cap="none" normalizeH="0" baseline="0" smtClean="0">
                    <a:ln>
                      <a:noFill/>
                    </a:ln>
                    <a:solidFill>
                      <a:srgbClr val="000000"/>
                    </a:solidFill>
                    <a:effectLst/>
                    <a:latin typeface="Calibri" panose="020F0502020204030204" pitchFamily="34" charset="0"/>
                  </a:rPr>
                  <a:t>(110407)</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9" name="Line 43"/>
              <p:cNvSpPr>
                <a:spLocks noChangeShapeType="1"/>
              </p:cNvSpPr>
              <p:nvPr/>
            </p:nvSpPr>
            <p:spPr bwMode="auto">
              <a:xfrm>
                <a:off x="108314490" y="111042450"/>
                <a:ext cx="1" cy="28575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pic>
          <p:nvPicPr>
            <p:cNvPr id="2092" name="Picture 44" descr="9780375948046[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7670600" y="111956850"/>
              <a:ext cx="62865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nvGrpSpPr>
            <p:cNvPr id="25" name="Group 45"/>
            <p:cNvGrpSpPr>
              <a:grpSpLocks/>
            </p:cNvGrpSpPr>
            <p:nvPr/>
          </p:nvGrpSpPr>
          <p:grpSpPr bwMode="auto">
            <a:xfrm>
              <a:off x="107442000" y="112985550"/>
              <a:ext cx="1026496" cy="285750"/>
              <a:chOff x="107499150" y="112242600"/>
              <a:chExt cx="1028700" cy="285750"/>
            </a:xfrm>
          </p:grpSpPr>
          <p:sp>
            <p:nvSpPr>
              <p:cNvPr id="26" name="Text Box 46"/>
              <p:cNvSpPr txBox="1">
                <a:spLocks noChangeArrowheads="1"/>
              </p:cNvSpPr>
              <p:nvPr/>
            </p:nvSpPr>
            <p:spPr bwMode="auto">
              <a:xfrm>
                <a:off x="107499150" y="112242600"/>
                <a:ext cx="1028700" cy="285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Calibri" panose="020F0502020204030204" pitchFamily="34" charset="0"/>
                  </a:rPr>
                  <a:t>#12</a:t>
                </a:r>
                <a:r>
                  <a:rPr kumimoji="0" lang="en-US" altLang="en-US" sz="1100" b="0" i="0" u="none" strike="noStrike" cap="none" normalizeH="0" baseline="0" smtClean="0">
                    <a:ln>
                      <a:noFill/>
                    </a:ln>
                    <a:solidFill>
                      <a:srgbClr val="000000"/>
                    </a:solidFill>
                    <a:effectLst/>
                    <a:latin typeface="Calibri" panose="020F0502020204030204" pitchFamily="34" charset="0"/>
                  </a:rPr>
                  <a:t>(145162)</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7" name="Line 47"/>
              <p:cNvSpPr>
                <a:spLocks noChangeShapeType="1"/>
              </p:cNvSpPr>
              <p:nvPr/>
            </p:nvSpPr>
            <p:spPr bwMode="auto">
              <a:xfrm>
                <a:off x="108242100" y="112242600"/>
                <a:ext cx="1" cy="28575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pic>
          <p:nvPicPr>
            <p:cNvPr id="2096" name="irc_mi" descr="FLY_GUY_COVER"/>
            <p:cNvPicPr>
              <a:picLocks noChangeAspect="1" noChangeArrowheads="1"/>
            </p:cNvPicPr>
            <p:nvPr/>
          </p:nvPicPr>
          <p:blipFill>
            <a:blip r:embed="rId21">
              <a:extLst>
                <a:ext uri="{28A0092B-C50C-407E-A947-70E740481C1C}">
                  <a14:useLocalDpi xmlns:a14="http://schemas.microsoft.com/office/drawing/2010/main" val="0"/>
                </a:ext>
              </a:extLst>
            </a:blip>
            <a:srcRect b="83018"/>
            <a:stretch>
              <a:fillRect/>
            </a:stretch>
          </p:blipFill>
          <p:spPr bwMode="auto">
            <a:xfrm>
              <a:off x="105784650" y="106927650"/>
              <a:ext cx="269557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064659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b="1" dirty="0" smtClean="0"/>
              <a:t>Have </a:t>
            </a:r>
            <a:r>
              <a:rPr lang="en-US" b="1" dirty="0" smtClean="0"/>
              <a:t>A</a:t>
            </a:r>
            <a:r>
              <a:rPr b="1" dirty="0" smtClean="0"/>
              <a:t> </a:t>
            </a:r>
            <a:r>
              <a:rPr lang="en-US" b="1" dirty="0" smtClean="0"/>
              <a:t>Celebration S</a:t>
            </a:r>
            <a:r>
              <a:rPr b="1" dirty="0" smtClean="0"/>
              <a:t>ystem </a:t>
            </a:r>
            <a:r>
              <a:rPr lang="en-US" b="1" dirty="0" smtClean="0"/>
              <a:t/>
            </a:r>
            <a:br>
              <a:rPr lang="en-US" b="1" dirty="0" smtClean="0"/>
            </a:br>
            <a:r>
              <a:rPr lang="en-US" b="1" dirty="0" smtClean="0"/>
              <a:t>S</a:t>
            </a:r>
            <a:r>
              <a:rPr b="1" dirty="0" smtClean="0"/>
              <a:t>et </a:t>
            </a:r>
            <a:r>
              <a:rPr lang="en-US" b="1" dirty="0" smtClean="0"/>
              <a:t>U</a:t>
            </a:r>
            <a:r>
              <a:rPr b="1" dirty="0" smtClean="0"/>
              <a:t>p </a:t>
            </a:r>
            <a:r>
              <a:rPr lang="en-US" b="1" dirty="0" smtClean="0"/>
              <a:t>F</a:t>
            </a:r>
            <a:r>
              <a:rPr b="1" dirty="0" smtClean="0"/>
              <a:t>or </a:t>
            </a:r>
            <a:r>
              <a:rPr lang="en-US" b="1" dirty="0" smtClean="0"/>
              <a:t>C</a:t>
            </a:r>
            <a:r>
              <a:rPr b="1" dirty="0" smtClean="0"/>
              <a:t>onsistency</a:t>
            </a:r>
            <a:endParaRPr lang="en-US" b="1" dirty="0"/>
          </a:p>
        </p:txBody>
      </p:sp>
      <p:sp>
        <p:nvSpPr>
          <p:cNvPr id="7" name="Rectangle 6"/>
          <p:cNvSpPr/>
          <p:nvPr/>
        </p:nvSpPr>
        <p:spPr>
          <a:xfrm>
            <a:off x="2362200" y="5334000"/>
            <a:ext cx="8001000" cy="2123658"/>
          </a:xfrm>
          <a:prstGeom prst="rect">
            <a:avLst/>
          </a:prstGeom>
        </p:spPr>
        <p:txBody>
          <a:bodyPr wrap="square">
            <a:spAutoFit/>
          </a:bodyPr>
          <a:lstStyle/>
          <a:p>
            <a:r>
              <a:rPr lang="en-US" sz="3200" b="1" dirty="0" smtClean="0"/>
              <a:t>www.fitnessfinder.net</a:t>
            </a:r>
          </a:p>
          <a:p>
            <a:r>
              <a:rPr lang="en-US" sz="3200" b="1" dirty="0" smtClean="0">
                <a:hlinkClick r:id="rId3"/>
              </a:rPr>
              <a:t>www.orientaltrading.com</a:t>
            </a:r>
            <a:endParaRPr lang="en-US" sz="3200" b="1" dirty="0" smtClean="0"/>
          </a:p>
          <a:p>
            <a:r>
              <a:rPr lang="en-US" sz="3200" b="1" dirty="0"/>
              <a:t>www.carnivalsavers.com</a:t>
            </a:r>
            <a:endParaRPr lang="en-US" sz="3200" b="1" dirty="0" smtClean="0"/>
          </a:p>
          <a:p>
            <a:r>
              <a:rPr lang="en-US" sz="3600" b="1" dirty="0" smtClean="0"/>
              <a:t>‎</a:t>
            </a:r>
            <a:endParaRPr lang="en-US" sz="3600" b="1" dirty="0"/>
          </a:p>
        </p:txBody>
      </p:sp>
      <p:pic>
        <p:nvPicPr>
          <p:cNvPr id="4098" name="Picture 2" descr="S:\01SHARED\0 decker stuff\00 MSA 12-13 Video and PP\IMG_22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63" t="8320" r="10303" b="10900"/>
          <a:stretch/>
        </p:blipFill>
        <p:spPr bwMode="auto">
          <a:xfrm rot="5400000">
            <a:off x="6551350" y="1886419"/>
            <a:ext cx="2529948" cy="20648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DCIM\102CANON\IMG_284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5" t="32051" r="30698" b="32640"/>
          <a:stretch/>
        </p:blipFill>
        <p:spPr bwMode="auto">
          <a:xfrm>
            <a:off x="2819400" y="1637261"/>
            <a:ext cx="1638713"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DCIM\102CANON\IMG_284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70" t="15267" r="36537" b="11236"/>
          <a:stretch/>
        </p:blipFill>
        <p:spPr bwMode="auto">
          <a:xfrm>
            <a:off x="293854" y="1588416"/>
            <a:ext cx="2226829" cy="23296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CIM\102CANON\IMG_284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774" t="28572" r="18845" b="20407"/>
          <a:stretch/>
        </p:blipFill>
        <p:spPr bwMode="auto">
          <a:xfrm>
            <a:off x="4848759" y="1689688"/>
            <a:ext cx="1658076" cy="11667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01SHARED\0 decker stuff\00 MSA 12-13 Video and PP\IMG_22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6975" y="5257800"/>
            <a:ext cx="1992825" cy="1494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263" y="4095143"/>
            <a:ext cx="952247" cy="91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l="22222" t="1112" r="13333" b="23332"/>
          <a:stretch/>
        </p:blipFill>
        <p:spPr>
          <a:xfrm rot="5400000">
            <a:off x="6721217" y="4595796"/>
            <a:ext cx="2165534" cy="1904178"/>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11170"/>
          <a:stretch/>
        </p:blipFill>
        <p:spPr>
          <a:xfrm>
            <a:off x="3197386" y="3007659"/>
            <a:ext cx="2755324" cy="232634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499122"/>
            <a:ext cx="8229600" cy="820057"/>
          </a:xfrm>
        </p:spPr>
        <p:txBody>
          <a:bodyPr>
            <a:normAutofit fontScale="90000"/>
          </a:bodyPr>
          <a:lstStyle/>
          <a:p>
            <a:r>
              <a:rPr lang="en-US"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t>Are your kids seriously reading?</a:t>
            </a:r>
            <a:br>
              <a:rPr lang="en-US"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br>
            <a:r>
              <a:rPr lang="en-US"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t>Are they really finishing books</a:t>
            </a:r>
            <a:r>
              <a:rPr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t>?</a:t>
            </a:r>
            <a:br>
              <a:rPr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br>
            <a:endParaRPr lang="en-US" sz="4800" b="1" dirty="0">
              <a:solidFill>
                <a:schemeClr val="tx1"/>
              </a:solidFill>
            </a:endParaRPr>
          </a:p>
        </p:txBody>
      </p:sp>
      <p:pic>
        <p:nvPicPr>
          <p:cNvPr id="8" name="Picture 7" descr="DSC01952.JPG"/>
          <p:cNvPicPr>
            <a:picLocks noChangeAspect="1"/>
          </p:cNvPicPr>
          <p:nvPr/>
        </p:nvPicPr>
        <p:blipFill>
          <a:blip r:embed="rId2" cstate="print"/>
          <a:srcRect l="5000" t="34444" r="52500" b="20000"/>
          <a:stretch>
            <a:fillRect/>
          </a:stretch>
        </p:blipFill>
        <p:spPr>
          <a:xfrm>
            <a:off x="6392846" y="1666372"/>
            <a:ext cx="2743897" cy="2205878"/>
          </a:xfrm>
          <a:prstGeom prst="rect">
            <a:avLst/>
          </a:prstGeom>
        </p:spPr>
      </p:pic>
      <p:sp>
        <p:nvSpPr>
          <p:cNvPr id="2" name="AutoShape 2" descr="data:image/jpeg;base64,/9j/4AAQSkZJRgABAQAAAQABAAD/2wCEAAkGBhQSERQUExQVFBUUGBQYGRgXGBoXFxcXFxQVGBUXGBgYHCYgFxwjGRYUHy8gIycpLCwsFR4xNTAqNSYrLCkBCQoKDgwOGg8PGiwkHyQsLCwsLCwvKSwsLCwsLCwsLCwsLCksLCwpKSwpLCkpLCwsLCwpLCwsLCksLCwsLCwpLP/AABEIAMYA/gMBIgACEQEDEQH/xAAcAAABBQEBAQAAAAAAAAAAAAAFAAIDBAYBBwj/xABGEAABAwIDBQUFBQMKBgMAAAABAAIRAyEEEjEFQVFhcQYigZGhEzKxwdEUI0JS8GKS4QcVFjNDU3KCk/EkNFRjosJEg7L/xAAaAQACAwEBAAAAAAAAAAAAAAABAwACBAUG/8QALBEAAgICAQMDAwMFAQAAAAAAAAECEQMhEgQxQRMiUQUUQjKRsVJhcYHxI//aAAwDAQACEQMRAD8AyhaR7zgq9bFgHUmOK9NHZXDf3LfEk/NS0uzuHbpRp/ug/FZ9eTquD8Hl42k5xc4MnN717fCY5SoKjiTLiJK9kbh2gQGtA4ACEx2EZ+Rv7o+iCpFvT0eOsxbRvJUhxgOmb9eK9c+xU/yM/dH0XRh2jRrfII2gem/kyX8nzpbW6s+a16QEJIMbFUqGlcTlxAJxIKOvXDRJvJgDeTuC619u93TwgkeaDdAbS7jkk0PnjHGIHqnKJhTs4VxdXFYI0oJtLZNbEPdlI7mjSYJb+Ybr3CNpjzvvIuCNR0hArK60ZXYnZ6o/FNp1WOYNXTbujWDoRz6oX2q2mK+KdltTZZo/YZp56+K3mG7TtcfY12GXNu9osMwMtcBcGN49Fj+0fY/K11bCvFWmbkAy5o5cR6qKCvkv+GTm7pk3ZNk4WrP4i/8A/KI9nak0ehj/AMWodSxAo4RtFpmq8XAvBcb6b4tCN7Kwns6QaddTyJ3eAgeChqXgslNTyE0hEuRlNKeUwoBGlNITiuEIEIyE0hSOUblAjCEwtRBuz5AMq4b8otYcERUsqXYJwkjQw4/K1OFHk3yRpiPXXwA0sp4HyKPCn08kg3n8FKB6/wDYBewd+V3kV37I/wDI5Hcq5lUoHrsCDAv/AC+oXRs1/LzRosTSwcEKJ68gR/NbuIXf5rP5h5IoYHBYvtl259gfZUffOrvyjlzUoHqyZzaGJayqSTIZIvoNxIVvCbZpvmHAxzuvMcZjnmS5xLj534lBKlVze9JuYUcFIM5ntuIxzcpuPNXdlU2VaYdlvob7143hMccslx8br0D+T7boJdTJ1gidx013hBJIl+3TNl9gb+ULowjfytVhxA3x1VKttJoMNGY8rDz+itoXcmS+wA3N8kyOnkq/2929ojhvVpjwQCNCjFplZKS7gfFUnR7gMT32t72p95uviJVbD9n6VYueZ715Ycl/xAxrOt7rQroR4lLBFHstQpOljSDxmSLbibqliKWVxHArR1dUAx/9Y7r8kDXgk26ZWlNcV0ppKBrGlcTlyECDIXCE9wTHFSgDHKMqRyYNfL4qE8Bc6JoTnBcjREwtmzCULq4rChBq6Wqhii7MRJ5CTEIXhqTi9xJtoPBBstGNh99dg1c3zCYcWz8wQ0UmzO9NDDKo5/AVEIN2lSJgPE+P0XDtGnudPIaoW1mbNaI0TBXv/DzCrzLcEWsftYBhIB9AvGNs1zUr1Kp3uMcAJsvSu0W0Wii5rQQSLyN36C8m2jiJIbzKtGwNUixh6ntHABGj2VY+nYQdZ5lDezeGzVaTR71VwaP8xgT6leljsvXYIAa7o4fNLyOV6HwUa2eWYvB+yYDuu3oeCbsDajqdRpaYIK03aXs1XHtB7CrD4cC1pcA8a+7uMBYRtF9N8PaWnQhwLfimxfJbEuoyVdj13ZuPFY99+Z45z5I3RbC867K4jLVZJ1Bb1No/XNegUccCYaC53AbhuLjo1KZrnHj2LVQ2UWE2kxksfIvIO66bUwrnul1UtEe5TiOcvdfyAQ/tA6nSoggauADrkyL3J1FlaOnoQ0ptRXk0geCJFxxTgsxgNtUg4ONZrRFxOu4W4q7/AEvwwMe08Q10fBOsV6E/CYaqarO44/eO6o3SxjKgDmODmneECxp+8d1KAzAqk7ICuQkXLmZA12ODVwlNc9Mc5QB1zkwhdD4XXvkKAsicms1HUfFcqOUNPFszN7zdRvHFQLeg9PxXVEyqCAQQehn4J0qGE2qS4kriittJndzDdbzQ2jUMxuRjEiWnofgg9OoIvwnkqSRaLOtfu4Sszi9tVG1nBozBv0nX5LRCsLkLJ7YeBWNmiWgwSRrKVCLSNGOk6ZfpdpnlhDqUaXDhvPPko39sqTYzMeNdw3eKBYbEndH4dGknwVDarnQC6YzGLAIpWzRihGUkvkubd7StqB0NIBA1if4LDYmkXS5t4PiBusj9aHN7ws7wmeCE4Ls+6viBTY4NAA7zjoOAjU8k2AOswcKcUaX+TWjnxlDU5DUfG4ZaZAPmV7HVrEHdAjcsF2H7O08HjH/ehwFKBmgXe8SBe5hh81uKtbeJMndfXRUk/gxSVd0TMxM8D0KZiKNOoIqU2uHBzQ74pE9PJcy/oFVtlQTiOxeDeQW0xTcNCwlvpp6IZidlDCHK17n+0LnmYB1tJC1NNlxPFANvOzVz+w0DxN/SVJdrLxk+xBQqlxu7Q+6NBafFCu24+7pNGpLyOZED4FWOztUufWcYAaR05nyCo7f2h7YtDQRAcG75m5nySlKts04U45NeDFiTcGI3Tx4fVT4ei5xmWgaS4wJ8rp7sNlMRM7yNEWpMs2IAGgF4HFXeTyjpzz8VruTbE2nUoZ8rmkT7pkA/tNK7j9qPc7MHgEySACQCeM6ldo0bGBJB1J3dFUe8xYAxMk+gSnlZkfuk5eS5gNougBxHWeEzPoiNKuHCQZWcZRdF+PkrGHv3SSWjgTHoVaGX5A1QXq45jbFwB4TJ8gq7tqsH5j0aUz7DlHcyQeGqjLhHeIaPILQmhLkxr9vM4P8A3Y+JVc4z2oyHOJGul/NddXZuc08tfgmVWNPLm0lvkqKdvaorK/kh/m+tqx4qAbiSHeR1SOIdlIdSgzvbcR0CtYGuWvbmzVBO4X6W1RPGbSYPdpOJGokA/G9len3sQnJai2BMI+q0ywAenoitHatb8QHjBVWntrMJbScJ42I3b1CA4iZq/vx8FR35ZZRk9tnsUrsJq6CnGcTkAqgnu8CR6lHnFCMUyKjjpofMfVBhj3KFGg2m31+qB9oK33rTf3YsAdJ49QjzgZO8c0A7T04a10RDjPiLadEpvdD4t8rYKpYudzj7urgN3JV6tA13NpgAHOTMkwN5PIBLC1g3WnAt3suYcOKP7Bphwc/dJAtHM/IeCiWzQpuO0Mo9j6UAkl0cdOiqYrKQW0wG026kABxixA4D4rWF0N8ZWH2ZiA99XT3nOE8CTuRzPjHQccpTfuDGwKmHhxrA2IyNaDcalziOfNaLC7cpVXspsBGU6ED0h0xb4LLUcXkE5GPMkSWl0cg2Y9CtTsz22cGpSYwAEAtIECLWa48fVIg7K5ku7/kMA/qfquj9WXM/61SaE9mAkpa+CxHaDEPJeWT33uk8Ggcd2notoakNe7gD6BY2rh85Ga4EuyjeTOvHpoqv9NDYS4ysn2IaZY5rd8HU3tbmLgqttzDkVGNaIaKdvEyfM6nki+CcA0gCOmnhFkL2/XcKxgTDWj4n5pb1FjcUrnZl9rYf2cSbk2AgFN2KfeLgYHWfNRYlodUeagzFul+63RWMJUbZrSAeZPlofVVa1Q+UvI41DO/KD/v009F2rgmky0zN4uIG/XglV2hTbTLRBMmTr4RvgGB0UdGpJzF19IieYM6aJbi+5IzRbw2HJdBEDr4KlisM1p7rg8NgmOO8T4HzVwbVGUSYncNSI5aIbisQwAANde5JNyL2HCxVUmmObTVhNmMa05QZPiYB0U7cEyu25vOog7rSCPkgeDpS8NEcDP1KP4DBVPbAMzMpj3nEAl0D3ZG4lNtx7CG1RntrYmvhdabHs3PgtHRwGhQtnalxMmkz/wAj816fj9ktqNIIBBFwd9l5V2g2A7D1SMvcdJaeXA8wtEGpaZmnfdMmxfaGs8ENLqTeFNuWeron1VFm2qzNKhI4PGb1N1W9oRvPmfqoqtUwfmSn14E2+4WHbGtwZ5FRP7WVjvaP8v1KC+MrjgEeKBzl8n1OklK6FUI1yHbYpdzNFwR+7vlSYzbdGnMukjc3vG3oFnto9t7EMpEg2l30QcklsMYSb0WMS8taSJJ/hoquKwpqYd4cLlum+149FFs/btIgBziLRcDylEQXVBqIPgfQqqdjmmlVGCdULgAwDgJ3DjBsLrUbNqNp0KZqODM2pNhJugW08CaL3MAse8CBum+vC91Bt58vpXkZJ1tqbqJ8U2N/U0vkNdpO0DBTcym8FzhAjcDqZ6fFZbA0XsLXsE7o333KMDO70Wi2JhZe0X7ozW9P1ySXJzaQ1R4KzSbO2fRp06b6oJqODXXEtbNwAOMI4HTvHzQ77RYB9NriIG+bCBorNLGNEzTjPrDpO/iLap/pUtGGTlJ7J6eIY6Mr2mRmA0JGkxwlSMF0GwOw6FKo1zXVQGknK4S3NEAyBqEba9p91wKq4sjSRBtWrloOPG3mfogGGZmMo12gb3GMvczbWw3eaxuP7RvYC2k3JFpIkzyGg9VWWkrDGLlpGlfRAEvcGtG8mB5yAhG2cUwue9rg4QLgyDDRvXnz61aviA2o9zxqS4zadOA8FpNrPLaOUSTGg323JeRLUUPhDjtsCYOu59RzQM2e5me7GjvlG9anAbBa0GZc65ga9AOaG7Bwgp05I75u7kToPAGFpdiV2GsHaGCNbHfpxW70ahySObl6uM83G6RVodmPaNJNP2ZB0MExEiY0QvF7KNIw4Zhw1C9HygXP0We2qz2tQZBLWg5nfh6TvSMdyfuNOSTSrGv9GEZhJHB0wGxe/Pz1RHCYB9QZoBa2x4mLfBRdosEWgFoc4BwzZBJjw3aK5gDWo0xUyw0/hO6d8buiTmxO/azX07lJ8XEY3Zckupw3iTpO8Af7K9SxrqIN721kiR42UFHaENj4b5MlJmFNcuJkMbYxrzjotOPpqV5DkZ+sn6rhHwyDF/yg+wqBrqecQCYMETNrqrjdsUNoj2TGvY8AuBdBEjWIKj2h2eoPe85nyYg7h9VB2S2O6jXqmpAytgO3EOvMm2gSpRUVaOooS1aq/ky+Nwxpuc14ILTGi6di1Xs7rCcwBGmiu9p8cK1YinBAIaHD8R0n1WowNENho/C0BNjszyVWYZ3ZfEtBJpEDq36qq7ZdSSIEixuF6TtzEZKTiNZAHU6frksdTbl96fFMDhxc0fQkrBdoO1FSs91Kk4tpi0tsXRqSdY5BHO03aCnToODXd94LWxO/UzyC87ZiS0j9WSpdjd0eFO5SRqMDh6dGnJfY3k2E743yhW0NoNcSKbSQeI+CrCo0uBeCQATAMSN19ydV2o4jK0Npt4MEGOBOpWaapmt4qeyoHkK5g9tVaZhrjGmU6eA3KiVDUpmVIK/IY4FLTDO09rGoBna5rm6SCWkHUCYPOCgOJac5E8PLgrlPFF4FJ5teCRJaVTNMte4Eh0GJGhjgmS0tiJYeDLuDpI9sVxEkfiO7eBYesoCK2VvNF9kuMAcAOVjdVwR3YjNL8TS4dv5vKYVzOI3DpqgzsSxjc1RwaBvNv9zyUOG2vVq/8uxoZMe0q2nm1guR1IWq2Z+KNGx5PGF2N0IZWzgDPXcOga0eEglUS52a2MeBwLGO/wDUSq2iUF8Vhs0EkiNL6TyKy/ajZ7mkPixsSPQog7s3iKkn7c4tJtkaB5gInhtiVchZVqiqDaS2DHO8FSUU40SL4uzA7IpAuc/w8AibXhznne0AD5xzRbE9kRSHcqNAOgdaOUoVs2llqODxe8HVpMjQ9EnFBrJbJ1ErxOjtHDVMpJgepPP4KGq2pT7xIjcf47ii9UOmfMeCoVXXIddsG360XZhJxft2jzbccr92n4COx8XUqsz1XOyAwGz7x+i0lLZJcxr6hAYdGsuY3AAWmeKGbJLaWVwaHNABAPmCePRXNqbWFNxbTc2agzue3UNdPcyxA6rFP/1lrsegUftMVfuy7V2dSaD/AFdMg/jOd8ji3QSOu7RCdohjmlrbtcNMuUjoQTPigb9puDu763U52oSw5Ya/mJHgl1T4o3Q6fNiisuRa/j/IFr0zRJLgYGnA8BZF84FANB7xmepu5CatU1HZXukRmM6SNPVVH7Tyu0934ncteODzLi/BzOrjHpOqjN7TaZcaIU+JomqwNzEAWjja0pezzgOAibnkrFCn+HjHoCsbxNWj0PXdXhy4Yzi73oy+K7LFpa5ozBpBhvIzcItgnyd40sbHVaHD4Wm8TGWCOvVRYvCEOIOU8JWKOaUe+znOEMi4rRke0e1mtqtBMtpy4ji/c3wHxVfaWBfUc17QSHiRyAgesrRv2LSc7MaLCZmefFXWYEDvO6dOQUn1X9KGYun4PbBXa2rNRgn3Wz4vJ+TQqFCCOdk/bdTPiHngQ390R8ZVdroIAWuUkls3dPqBYqCXATAJAnkNVZ2s6nnHshlbECN4Fsx5kqCbydWgnxIJVKpVv0gJM9ickm5/4CNKgAJ1U7BvgW4iVFsnENgl2jd3E7giZ2wzLAZJ6w0dIUXFGiWdQj2BOLpkkGzSNICGU2QTN5JvzWoxNWk+nrldw1I/gh32Ea6+MIyca2DljyruBW031agZTBP616BazGVhhqWZ1wIyj8zoAA6KDB4o0phok796s7PxLcRiKLKrSbkwRaWtJaed0zHKLWjn58covt/sFYDZVXFPFfE92lYsGgdyA3DmdYWgO0XNnJGUWmPhwU/aPHgPyAWb5aHh4rNN7U0SDeNRGU+fBPUb2IQSeSTeTzVHaG2adGATmdwHz4ITtftGHNDaRIJ1MQQOAWczFXUfkLmH39ras9yGcIufNHtifyjPHdrAG1nbp5hYQK1hcI5+ggcShJRirYEuR6HV2iaxzFwIOkaID2g2yKUNbd4I/wAvWN/JBzQe1hYHkA3gWFkPdhXzoT6qsJwfZlpQdU0F29rHn3m+R+qkqbaFQWs7S/1QEYd2YNi5RajsxrRe53yi80cOzJ9jDIze0/u6dNszDR9VD7MOquDvxtBB5AAEefxWSbXqNENe4DhOnTgr1Oo85TndLNJMxaD8lkl1C8G3PheWDiFn4XvHqojThybW2+D3Xsg/mCgftdtt/ELRjhyXI3Q+qL0nHJHaXbw9FbG1YMy05pmOG4JhpB0EDTjr5/NV6lcOJNhfyU+zKWd4BJDeE2/gtDzKE20crP0HqdNCc3Uq7fvX7F7Ze0XttAdmi2/oEVo0HkkwASIPLlKtUdkMaIYIO/iPFRbMxodmYMpc0kAGwJ5wsWfPLI9aRmwdOscUu9Co4ptN0EQYjj0VTbe02PhswbExM9FX7V4prHsAPeAlwH1QjD1HTmB11vJ8VnUKOjjhK1OtFong9zY4rlXHvIylwgb9Cf1KkfykqJ8aEBVqLOjBqSsGUXZnlxvmJcfEk/NOxDgX9AptlUwZsqlV3fdHFMk7szRa5KjrKxOu9cZSl3U/BMpm46q9Iu4aRPjBR7oEpe7QqUAOH6lTEZW3UNATHM/JT7RokiBqBPXl8FekqTNGRrUX5CjdnNyBxOoBGl/NVMRSLdJA8yqWz8U4tAMkAwPiinsh1SZpt0jPjwNS7lGHO3p7aDmlrg+C0yOSfUwrnWLmtHqfACSqjdkO/EY5QZVoRUPJvkotcWS7SxZfTeSYJabk798eqx8LVV8H929olxymBz3IC3Y1f+7I/wAUD4rbDKmtnKz4lCVIHvXYRMbDqHXKPFR1Nh1BwPQq6yw+RTwz70QYPDZ3Abt/RaJoDRAEAKlgcK6m27DfUgSPMKapUnesHUT5ypdh+JKK33HOMrjWQqprEFT0nys9UPtMnfGu8LmeUg1Q1qLtR5aId+4HrsX8JQB1V1lHcEDpbRyWcC3qIRPD7TBVJQaJGaZ3FYcwhNRrw6PhZF34mVA8g6hMxZpY9eA+nBy5NbK1PCnKbEk+QUmGYGwS9wI6QnMEHiPVW21KWW4d5aLWsqkiZYxe5Nsq1e01dsiRe0gevIoXSe5xm86zeb6o0/ZIddneHLXxXaGBybr9fki5KhmPHBfpK9GkI7w+ZPVTsaNwAVmnS5KB+HE6ws6yNj9D4ICr1KjZ1LSpC5zeBCrOzOJMSrxpASGbMr5GvH60VXCXzE8z5q3haLTRqE6hQ7KH3uUiRIJ8EXs5u4uTI3UbBPoulrhb8R8QLI1jcEwtdlgERpz5LOUWnO/rHr9AmR7BhK7ZdoGA3qfkiNDHg1mnSQfA3DfBBa4LTyKsYd0ungD6QhJ2rNU0skWwnUptaQBYXMdSnNrTog2JxLs7TwaG+Av80QwDpBd4oTVsbj1EJYWsWd6RwhWhinTJDTa2YW8lQw9Ted3xVttMluZxA5H0SXjpCMsscZe7ucwu0H+0BdEaEBthO+AFf2hiKL4LjccBCElzv1ouNwDnXt5pKbQOOOW+wsaymYyTz5qq1g4FEaOyXcWnxKie/IYLSEU6ZqhKCVJ2RCkWmRZTPHtGw9rHdR8xdWKGMZv/AF1U5fT1GXzWilVi5qP9JkdobFj3JHIm3mquGPHcts5rDrBHPRAttbIDPvaV2fiAvl59FXuYnJKRXpqdrJVHD4hXWPWaSo0o6Ld1wDmnju6fRDsZgDSOZl2HheP4IrqnUaxZIgOYdWn5cFaGTwxcobtAvD4kFXWQVDidlsJzUXZeLXWHhwUTHuZ7wjnqPMKSj8Bi35L/ALFMfR8+KVLGAqZtQFL2i/crsJBsY9B4q3h6NQ3BDh1UT2qD2hYZaYP61CdHJemKeLygk4OAvryKqV60jRMGLe+5AMcLfCyaa+7KZ5Ka8F4cl3YxknXy3K3mCrOfP4T5/QKnXY95t9Amwa8mnlEmxeBNGtUpu/Cbc2m7T5QmYAZariL2+KubdcTUa86ZQ2f8JJHo70VPD4prahnfCdJU7MEXzw/3JMXiySYsZHwXKmHGQOAu67lE6nnfbr5KbIYYOIPognoppRVEZpe7PP4KNzsrxG+fUqzjmfrnAUYYDPKFXfY0YHcWhuNpDMek9JT8K/KwN4i/mT8EmVA4OG9WXUAKYO8b+MmB80+a0MyNqMUvkdhXWaXEAE79wJhaQYYVS2NB5EBZXaVOGMARfsfiXRlNxeOIH+6Xx0Zuow/mFquHa4Qe6BpH4eCHscGkxeOBgK92kxIp0/2nODfANl3qQs9gw5xgGB+rLPPQMOPlHk2Ghixy81HWIeI7o571SpYM3kxCgqVmtdYzHASqxi5GuOBXplj7KZsQegTaoLNZE8ijezdpYZwsx2YATM6nWIKoVdmuf+LMP2p+HRPhFx1Y6GSV1LRXp4xoFnk8sqZ7WZI3+C5iNn+zcBIPgpaFEETMeSMsd7QyeGE1YBxWyHA5qen5T8ioqeILTlcC08Db/dattBvEqOqxpBaRI4GCPCfkktX3OXNPF27AWlWVoVQo37GNzTkf4rt89QqbnOaYcCCOO/od6VLGXhmUieu8eKsYWoYgsDuenpoVDs0hz4O9G8Rh2t0ieSpbiN5AyrhaX5cvhHqCk/ZjQ2W1ItMOgqwzAuIkk9FFX2YExZF+SDyT7lKpULfe04gyPNQ4h0iykq4UtNiqwsbDw+ilRe4hdVou4Sv3QBZWcPhd6pUGEGcpjpHxRihtBogFpHE2gdbqoumQPoQFRqVsqM4lo3IXWABuQrKiqsMHs9iHAtdh6sEfkd9ECf2QxjXEfZ67gNCKbjbyX0BlSyrqOCZx49RKLtHgdLs3jA4f8LXgkg/dP0mZ0RLH9m8TLC3D1zd0/dutfovasqWVV9JFpdVJu6PCcV2dxZ/+NXN/7t30XMP2YxYBJw1fjHs3a+S93ypZVFiV2Mh1soKkjwLA9mMXmObC1x1pOjXjCuYvs5i4AGGrmbn7t2onkvccqWVX4l39Qk69qPBndnMYYH2bEW/7bvoj3ZjYtem8Z6FYAD+7drPRet5Usqr6auyZPqEpxacUePdoti4qpUbGHrOABJhjiJJ6dEzC9nMQzDg+wrZ3OIIyOkCN4i38V7JlSyqjwJu7FrrZKKjR4lU7PYuI+z1/3HX62Vf+jGL/AOmr/wCm76L3XKllRjiUVRoj9UnFUoo8QwewsXTeD9mrkSJHs3XG8aLYfZO5bDVmz/23SL77Lf5UsqPpIXk+oSm7cTzDE7Ke5sewr/6L/mAqI2TWZJbh8QTBj7l0eK9dhCsVXcPaOD8uQkBsCD3A7eJmTPgj6aLL6lNKqPMqGGxgeC/CVXNGrRScJ6GFoDsA1aYIoPpuN+8x2YcjZazG7QLahAPdDXDS2csL2mYi0ARvzhV3Y6pOroJi2S/3lNsNnQw4+8g8SYrL1ryfikY/C7Jr03GaFRwv+F8dQYUW19hVKwH/AA1YEfsE/LVejY17xRlhh5yAF0G5cBeLeSHnaTnB7g7LkD3BsC5aWjIZG4yDF7qvoIQs7Tujyf8Aopiw62HrW3+zdfnoj+D2JX/FQq/uO+i3bsU8OIzOcS4Wbku0mpBa42/CAQbiNbqbG4twJgublY91wLuaWRqLi5Fkp9Kn5H/ey+DGN2PWP9jU8WlVqvZytP8AVVPBh+i25xVS3v3qPbY07hoqxlnT3WzPBSUq9TLUeSYAqROX3mucBEboA1U+0j8kXWyXgwjuz9Qf2FU/5HfRU62xqw93DVj/APW76L0TBbQeaoY4gy+rFhdjS9sdQWj94JjtoVLCDqRIyS775re7Jt3TF4R+1j8hXXSXg8vxWy8YdMNiNNPZO+JCrN7OY460KwER7jpt4L17C4l/tspzZZIvki1Njo7t80lxnTgosNi3ucGlzm5iL9yf7X3bEAd1ut7FXXTxQV9Ql8I8tPZ3Gf3Nf9x30UZ7LYn/AKat/pu+i9Tdj3+yNTNByxlhsf8AL582kzmvrEBFNnVS9mY6kmREZN2TqI1+SusUUNX1Nr8EXEkkk05IkkklCCSSSUIJJJJQgkkklCCSSSUIJJJJQgkkklCCUTsKwmS1pJEEkCSOE8EklCHRhmxGVscIEeSTsM0iC1pHMD9bguJKEEzDNEwAJIPiAAPQDySdhGGCWtMEkWFidT1SSUIcOCZfuNvc90XN7m19T5pz8M0xLWmNJAMdOC4koQ4cGwzLG3Mnui5vfTmfNSezERAi9t19bJJKEOCi3WBad3HXzXHYdpEFrSOEDjPxuuJKEHMoNEQ0CNIAEWj4WUf2KnBGRkEye6LnibXXUlCHThGEzkbMRMDSIjpCeGATAAnX4fADySSUIf/Z"/>
          <p:cNvSpPr>
            <a:spLocks noChangeAspect="1" noChangeArrowheads="1"/>
          </p:cNvSpPr>
          <p:nvPr/>
        </p:nvSpPr>
        <p:spPr bwMode="auto">
          <a:xfrm>
            <a:off x="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QUExQVFBUUGBQYGRgXGBoXFxcXFxQVGBUXGBgYHCYgFxwjGRYUHy8gIycpLCwsFR4xNTAqNSYrLCkBCQoKDgwOGg8PGiwkHyQsLCwsLCwvKSwsLCwsLCwsLCwsLCksLCwpKSwpLCkpLCwsLCwpLCwsLCksLCwsLCwpLP/AABEIAMYA/gMBIgACEQEDEQH/xAAcAAABBQEBAQAAAAAAAAAAAAAFAAIDBAYBBwj/xABGEAABAwIDBQUFBQMKBgMAAAABAAIRAyEEEjEFQVFhcQYigZGhEzKxwdEUI0JS8GKS4QcVFjNDU3KCk/EkNFRjosJEg7L/xAAaAQACAwEBAAAAAAAAAAAAAAABAwACBAUG/8QALBEAAgICAQMDAwMFAQAAAAAAAAECEQMhEgQxQRMiUQUUQjKRsVJhcYHxI//aAAwDAQACEQMRAD8AyhaR7zgq9bFgHUmOK9NHZXDf3LfEk/NS0uzuHbpRp/ug/FZ9eTquD8Hl42k5xc4MnN717fCY5SoKjiTLiJK9kbh2gQGtA4ACEx2EZ+Rv7o+iCpFvT0eOsxbRvJUhxgOmb9eK9c+xU/yM/dH0XRh2jRrfII2gem/kyX8nzpbW6s+a16QEJIMbFUqGlcTlxAJxIKOvXDRJvJgDeTuC619u93TwgkeaDdAbS7jkk0PnjHGIHqnKJhTs4VxdXFYI0oJtLZNbEPdlI7mjSYJb+Ybr3CNpjzvvIuCNR0hArK60ZXYnZ6o/FNp1WOYNXTbujWDoRz6oX2q2mK+KdltTZZo/YZp56+K3mG7TtcfY12GXNu9osMwMtcBcGN49Fj+0fY/K11bCvFWmbkAy5o5cR6qKCvkv+GTm7pk3ZNk4WrP4i/8A/KI9nak0ehj/AMWodSxAo4RtFpmq8XAvBcb6b4tCN7Kwns6QaddTyJ3eAgeChqXgslNTyE0hEuRlNKeUwoBGlNITiuEIEIyE0hSOUblAjCEwtRBuz5AMq4b8otYcERUsqXYJwkjQw4/K1OFHk3yRpiPXXwA0sp4HyKPCn08kg3n8FKB6/wDYBewd+V3kV37I/wDI5Hcq5lUoHrsCDAv/AC+oXRs1/LzRosTSwcEKJ68gR/NbuIXf5rP5h5IoYHBYvtl259gfZUffOrvyjlzUoHqyZzaGJayqSTIZIvoNxIVvCbZpvmHAxzuvMcZjnmS5xLj534lBKlVze9JuYUcFIM5ntuIxzcpuPNXdlU2VaYdlvob7143hMccslx8br0D+T7boJdTJ1gidx013hBJIl+3TNl9gb+ULowjfytVhxA3x1VKttJoMNGY8rDz+itoXcmS+wA3N8kyOnkq/2929ojhvVpjwQCNCjFplZKS7gfFUnR7gMT32t72p95uviJVbD9n6VYueZ715Ycl/xAxrOt7rQroR4lLBFHstQpOljSDxmSLbibqliKWVxHArR1dUAx/9Y7r8kDXgk26ZWlNcV0ppKBrGlcTlyECDIXCE9wTHFSgDHKMqRyYNfL4qE8Bc6JoTnBcjREwtmzCULq4rChBq6Wqhii7MRJ5CTEIXhqTi9xJtoPBBstGNh99dg1c3zCYcWz8wQ0UmzO9NDDKo5/AVEIN2lSJgPE+P0XDtGnudPIaoW1mbNaI0TBXv/DzCrzLcEWsftYBhIB9AvGNs1zUr1Kp3uMcAJsvSu0W0Wii5rQQSLyN36C8m2jiJIbzKtGwNUixh6ntHABGj2VY+nYQdZ5lDezeGzVaTR71VwaP8xgT6leljsvXYIAa7o4fNLyOV6HwUa2eWYvB+yYDuu3oeCbsDajqdRpaYIK03aXs1XHtB7CrD4cC1pcA8a+7uMBYRtF9N8PaWnQhwLfimxfJbEuoyVdj13ZuPFY99+Z45z5I3RbC867K4jLVZJ1Bb1No/XNegUccCYaC53AbhuLjo1KZrnHj2LVQ2UWE2kxksfIvIO66bUwrnul1UtEe5TiOcvdfyAQ/tA6nSoggauADrkyL3J1FlaOnoQ0ptRXk0geCJFxxTgsxgNtUg4ONZrRFxOu4W4q7/AEvwwMe08Q10fBOsV6E/CYaqarO44/eO6o3SxjKgDmODmneECxp+8d1KAzAqk7ICuQkXLmZA12ODVwlNc9Mc5QB1zkwhdD4XXvkKAsicms1HUfFcqOUNPFszN7zdRvHFQLeg9PxXVEyqCAQQehn4J0qGE2qS4kriittJndzDdbzQ2jUMxuRjEiWnofgg9OoIvwnkqSRaLOtfu4Sszi9tVG1nBozBv0nX5LRCsLkLJ7YeBWNmiWgwSRrKVCLSNGOk6ZfpdpnlhDqUaXDhvPPko39sqTYzMeNdw3eKBYbEndH4dGknwVDarnQC6YzGLAIpWzRihGUkvkubd7StqB0NIBA1if4LDYmkXS5t4PiBusj9aHN7ws7wmeCE4Ls+6viBTY4NAA7zjoOAjU8k2AOswcKcUaX+TWjnxlDU5DUfG4ZaZAPmV7HVrEHdAjcsF2H7O08HjH/ehwFKBmgXe8SBe5hh81uKtbeJMndfXRUk/gxSVd0TMxM8D0KZiKNOoIqU2uHBzQ74pE9PJcy/oFVtlQTiOxeDeQW0xTcNCwlvpp6IZidlDCHK17n+0LnmYB1tJC1NNlxPFANvOzVz+w0DxN/SVJdrLxk+xBQqlxu7Q+6NBafFCu24+7pNGpLyOZED4FWOztUufWcYAaR05nyCo7f2h7YtDQRAcG75m5nySlKts04U45NeDFiTcGI3Tx4fVT4ei5xmWgaS4wJ8rp7sNlMRM7yNEWpMs2IAGgF4HFXeTyjpzz8VruTbE2nUoZ8rmkT7pkA/tNK7j9qPc7MHgEySACQCeM6ldo0bGBJB1J3dFUe8xYAxMk+gSnlZkfuk5eS5gNougBxHWeEzPoiNKuHCQZWcZRdF+PkrGHv3SSWjgTHoVaGX5A1QXq45jbFwB4TJ8gq7tqsH5j0aUz7DlHcyQeGqjLhHeIaPILQmhLkxr9vM4P8A3Y+JVc4z2oyHOJGul/NddXZuc08tfgmVWNPLm0lvkqKdvaorK/kh/m+tqx4qAbiSHeR1SOIdlIdSgzvbcR0CtYGuWvbmzVBO4X6W1RPGbSYPdpOJGokA/G9len3sQnJai2BMI+q0ywAenoitHatb8QHjBVWntrMJbScJ42I3b1CA4iZq/vx8FR35ZZRk9tnsUrsJq6CnGcTkAqgnu8CR6lHnFCMUyKjjpofMfVBhj3KFGg2m31+qB9oK33rTf3YsAdJ49QjzgZO8c0A7T04a10RDjPiLadEpvdD4t8rYKpYudzj7urgN3JV6tA13NpgAHOTMkwN5PIBLC1g3WnAt3suYcOKP7Bphwc/dJAtHM/IeCiWzQpuO0Mo9j6UAkl0cdOiqYrKQW0wG026kABxixA4D4rWF0N8ZWH2ZiA99XT3nOE8CTuRzPjHQccpTfuDGwKmHhxrA2IyNaDcalziOfNaLC7cpVXspsBGU6ED0h0xb4LLUcXkE5GPMkSWl0cg2Y9CtTsz22cGpSYwAEAtIECLWa48fVIg7K5ku7/kMA/qfquj9WXM/61SaE9mAkpa+CxHaDEPJeWT33uk8Ggcd2notoakNe7gD6BY2rh85Ga4EuyjeTOvHpoqv9NDYS4ysn2IaZY5rd8HU3tbmLgqttzDkVGNaIaKdvEyfM6nki+CcA0gCOmnhFkL2/XcKxgTDWj4n5pb1FjcUrnZl9rYf2cSbk2AgFN2KfeLgYHWfNRYlodUeagzFul+63RWMJUbZrSAeZPlofVVa1Q+UvI41DO/KD/v009F2rgmky0zN4uIG/XglV2hTbTLRBMmTr4RvgGB0UdGpJzF19IieYM6aJbi+5IzRbw2HJdBEDr4KlisM1p7rg8NgmOO8T4HzVwbVGUSYncNSI5aIbisQwAANde5JNyL2HCxVUmmObTVhNmMa05QZPiYB0U7cEyu25vOog7rSCPkgeDpS8NEcDP1KP4DBVPbAMzMpj3nEAl0D3ZG4lNtx7CG1RntrYmvhdabHs3PgtHRwGhQtnalxMmkz/wAj816fj9ktqNIIBBFwd9l5V2g2A7D1SMvcdJaeXA8wtEGpaZmnfdMmxfaGs8ENLqTeFNuWeron1VFm2qzNKhI4PGb1N1W9oRvPmfqoqtUwfmSn14E2+4WHbGtwZ5FRP7WVjvaP8v1KC+MrjgEeKBzl8n1OklK6FUI1yHbYpdzNFwR+7vlSYzbdGnMukjc3vG3oFnto9t7EMpEg2l30QcklsMYSb0WMS8taSJJ/hoquKwpqYd4cLlum+149FFs/btIgBziLRcDylEQXVBqIPgfQqqdjmmlVGCdULgAwDgJ3DjBsLrUbNqNp0KZqODM2pNhJugW08CaL3MAse8CBum+vC91Bt58vpXkZJ1tqbqJ8U2N/U0vkNdpO0DBTcym8FzhAjcDqZ6fFZbA0XsLXsE7o333KMDO70Wi2JhZe0X7ozW9P1ySXJzaQ1R4KzSbO2fRp06b6oJqODXXEtbNwAOMI4HTvHzQ77RYB9NriIG+bCBorNLGNEzTjPrDpO/iLap/pUtGGTlJ7J6eIY6Mr2mRmA0JGkxwlSMF0GwOw6FKo1zXVQGknK4S3NEAyBqEba9p91wKq4sjSRBtWrloOPG3mfogGGZmMo12gb3GMvczbWw3eaxuP7RvYC2k3JFpIkzyGg9VWWkrDGLlpGlfRAEvcGtG8mB5yAhG2cUwue9rg4QLgyDDRvXnz61aviA2o9zxqS4zadOA8FpNrPLaOUSTGg323JeRLUUPhDjtsCYOu59RzQM2e5me7GjvlG9anAbBa0GZc65ga9AOaG7Bwgp05I75u7kToPAGFpdiV2GsHaGCNbHfpxW70ahySObl6uM83G6RVodmPaNJNP2ZB0MExEiY0QvF7KNIw4Zhw1C9HygXP0We2qz2tQZBLWg5nfh6TvSMdyfuNOSTSrGv9GEZhJHB0wGxe/Pz1RHCYB9QZoBa2x4mLfBRdosEWgFoc4BwzZBJjw3aK5gDWo0xUyw0/hO6d8buiTmxO/azX07lJ8XEY3Zckupw3iTpO8Af7K9SxrqIN721kiR42UFHaENj4b5MlJmFNcuJkMbYxrzjotOPpqV5DkZ+sn6rhHwyDF/yg+wqBrqecQCYMETNrqrjdsUNoj2TGvY8AuBdBEjWIKj2h2eoPe85nyYg7h9VB2S2O6jXqmpAytgO3EOvMm2gSpRUVaOooS1aq/ky+Nwxpuc14ILTGi6di1Xs7rCcwBGmiu9p8cK1YinBAIaHD8R0n1WowNENho/C0BNjszyVWYZ3ZfEtBJpEDq36qq7ZdSSIEixuF6TtzEZKTiNZAHU6frksdTbl96fFMDhxc0fQkrBdoO1FSs91Kk4tpi0tsXRqSdY5BHO03aCnToODXd94LWxO/UzyC87ZiS0j9WSpdjd0eFO5SRqMDh6dGnJfY3k2E743yhW0NoNcSKbSQeI+CrCo0uBeCQATAMSN19ydV2o4jK0Npt4MEGOBOpWaapmt4qeyoHkK5g9tVaZhrjGmU6eA3KiVDUpmVIK/IY4FLTDO09rGoBna5rm6SCWkHUCYPOCgOJac5E8PLgrlPFF4FJ5teCRJaVTNMte4Eh0GJGhjgmS0tiJYeDLuDpI9sVxEkfiO7eBYesoCK2VvNF9kuMAcAOVjdVwR3YjNL8TS4dv5vKYVzOI3DpqgzsSxjc1RwaBvNv9zyUOG2vVq/8uxoZMe0q2nm1guR1IWq2Z+KNGx5PGF2N0IZWzgDPXcOga0eEglUS52a2MeBwLGO/wDUSq2iUF8Vhs0EkiNL6TyKy/ajZ7mkPixsSPQog7s3iKkn7c4tJtkaB5gInhtiVchZVqiqDaS2DHO8FSUU40SL4uzA7IpAuc/w8AibXhznne0AD5xzRbE9kRSHcqNAOgdaOUoVs2llqODxe8HVpMjQ9EnFBrJbJ1ErxOjtHDVMpJgepPP4KGq2pT7xIjcf47ii9UOmfMeCoVXXIddsG360XZhJxft2jzbccr92n4COx8XUqsz1XOyAwGz7x+i0lLZJcxr6hAYdGsuY3AAWmeKGbJLaWVwaHNABAPmCePRXNqbWFNxbTc2agzue3UNdPcyxA6rFP/1lrsegUftMVfuy7V2dSaD/AFdMg/jOd8ji3QSOu7RCdohjmlrbtcNMuUjoQTPigb9puDu763U52oSw5Ya/mJHgl1T4o3Q6fNiisuRa/j/IFr0zRJLgYGnA8BZF84FANB7xmepu5CatU1HZXukRmM6SNPVVH7Tyu0934ncteODzLi/BzOrjHpOqjN7TaZcaIU+JomqwNzEAWjja0pezzgOAibnkrFCn+HjHoCsbxNWj0PXdXhy4Yzi73oy+K7LFpa5ozBpBhvIzcItgnyd40sbHVaHD4Wm8TGWCOvVRYvCEOIOU8JWKOaUe+znOEMi4rRke0e1mtqtBMtpy4ji/c3wHxVfaWBfUc17QSHiRyAgesrRv2LSc7MaLCZmefFXWYEDvO6dOQUn1X9KGYun4PbBXa2rNRgn3Wz4vJ+TQqFCCOdk/bdTPiHngQ390R8ZVdroIAWuUkls3dPqBYqCXATAJAnkNVZ2s6nnHshlbECN4Fsx5kqCbydWgnxIJVKpVv0gJM9ickm5/4CNKgAJ1U7BvgW4iVFsnENgl2jd3E7giZ2wzLAZJ6w0dIUXFGiWdQj2BOLpkkGzSNICGU2QTN5JvzWoxNWk+nrldw1I/gh32Ea6+MIyca2DljyruBW031agZTBP616BazGVhhqWZ1wIyj8zoAA6KDB4o0phok796s7PxLcRiKLKrSbkwRaWtJaed0zHKLWjn58covt/sFYDZVXFPFfE92lYsGgdyA3DmdYWgO0XNnJGUWmPhwU/aPHgPyAWb5aHh4rNN7U0SDeNRGU+fBPUb2IQSeSTeTzVHaG2adGATmdwHz4ITtftGHNDaRIJ1MQQOAWczFXUfkLmH39ras9yGcIufNHtifyjPHdrAG1nbp5hYQK1hcI5+ggcShJRirYEuR6HV2iaxzFwIOkaID2g2yKUNbd4I/wAvWN/JBzQe1hYHkA3gWFkPdhXzoT6qsJwfZlpQdU0F29rHn3m+R+qkqbaFQWs7S/1QEYd2YNi5RajsxrRe53yi80cOzJ9jDIze0/u6dNszDR9VD7MOquDvxtBB5AAEefxWSbXqNENe4DhOnTgr1Oo85TndLNJMxaD8lkl1C8G3PheWDiFn4XvHqojThybW2+D3Xsg/mCgftdtt/ELRjhyXI3Q+qL0nHJHaXbw9FbG1YMy05pmOG4JhpB0EDTjr5/NV6lcOJNhfyU+zKWd4BJDeE2/gtDzKE20crP0HqdNCc3Uq7fvX7F7Ze0XttAdmi2/oEVo0HkkwASIPLlKtUdkMaIYIO/iPFRbMxodmYMpc0kAGwJ5wsWfPLI9aRmwdOscUu9Co4ptN0EQYjj0VTbe02PhswbExM9FX7V4prHsAPeAlwH1QjD1HTmB11vJ8VnUKOjjhK1OtFong9zY4rlXHvIylwgb9Cf1KkfykqJ8aEBVqLOjBqSsGUXZnlxvmJcfEk/NOxDgX9AptlUwZsqlV3fdHFMk7szRa5KjrKxOu9cZSl3U/BMpm46q9Iu4aRPjBR7oEpe7QqUAOH6lTEZW3UNATHM/JT7RokiBqBPXl8FekqTNGRrUX5CjdnNyBxOoBGl/NVMRSLdJA8yqWz8U4tAMkAwPiinsh1SZpt0jPjwNS7lGHO3p7aDmlrg+C0yOSfUwrnWLmtHqfACSqjdkO/EY5QZVoRUPJvkotcWS7SxZfTeSYJabk798eqx8LVV8H929olxymBz3IC3Y1f+7I/wAUD4rbDKmtnKz4lCVIHvXYRMbDqHXKPFR1Nh1BwPQq6yw+RTwz70QYPDZ3Abt/RaJoDRAEAKlgcK6m27DfUgSPMKapUnesHUT5ypdh+JKK33HOMrjWQqprEFT0nys9UPtMnfGu8LmeUg1Q1qLtR5aId+4HrsX8JQB1V1lHcEDpbRyWcC3qIRPD7TBVJQaJGaZ3FYcwhNRrw6PhZF34mVA8g6hMxZpY9eA+nBy5NbK1PCnKbEk+QUmGYGwS9wI6QnMEHiPVW21KWW4d5aLWsqkiZYxe5Nsq1e01dsiRe0gevIoXSe5xm86zeb6o0/ZIddneHLXxXaGBybr9fki5KhmPHBfpK9GkI7w+ZPVTsaNwAVmnS5KB+HE6ws6yNj9D4ICr1KjZ1LSpC5zeBCrOzOJMSrxpASGbMr5GvH60VXCXzE8z5q3haLTRqE6hQ7KH3uUiRIJ8EXs5u4uTI3UbBPoulrhb8R8QLI1jcEwtdlgERpz5LOUWnO/rHr9AmR7BhK7ZdoGA3qfkiNDHg1mnSQfA3DfBBa4LTyKsYd0ungD6QhJ2rNU0skWwnUptaQBYXMdSnNrTog2JxLs7TwaG+Av80QwDpBd4oTVsbj1EJYWsWd6RwhWhinTJDTa2YW8lQw9Ted3xVttMluZxA5H0SXjpCMsscZe7ucwu0H+0BdEaEBthO+AFf2hiKL4LjccBCElzv1ouNwDnXt5pKbQOOOW+wsaymYyTz5qq1g4FEaOyXcWnxKie/IYLSEU6ZqhKCVJ2RCkWmRZTPHtGw9rHdR8xdWKGMZv/AF1U5fT1GXzWilVi5qP9JkdobFj3JHIm3mquGPHcts5rDrBHPRAttbIDPvaV2fiAvl59FXuYnJKRXpqdrJVHD4hXWPWaSo0o6Ld1wDmnju6fRDsZgDSOZl2HheP4IrqnUaxZIgOYdWn5cFaGTwxcobtAvD4kFXWQVDidlsJzUXZeLXWHhwUTHuZ7wjnqPMKSj8Bi35L/ALFMfR8+KVLGAqZtQFL2i/crsJBsY9B4q3h6NQ3BDh1UT2qD2hYZaYP61CdHJemKeLygk4OAvryKqV60jRMGLe+5AMcLfCyaa+7KZ5Ka8F4cl3YxknXy3K3mCrOfP4T5/QKnXY95t9Amwa8mnlEmxeBNGtUpu/Cbc2m7T5QmYAZariL2+KubdcTUa86ZQ2f8JJHo70VPD4prahnfCdJU7MEXzw/3JMXiySYsZHwXKmHGQOAu67lE6nnfbr5KbIYYOIPognoppRVEZpe7PP4KNzsrxG+fUqzjmfrnAUYYDPKFXfY0YHcWhuNpDMek9JT8K/KwN4i/mT8EmVA4OG9WXUAKYO8b+MmB80+a0MyNqMUvkdhXWaXEAE79wJhaQYYVS2NB5EBZXaVOGMARfsfiXRlNxeOIH+6Xx0Zuow/mFquHa4Qe6BpH4eCHscGkxeOBgK92kxIp0/2nODfANl3qQs9gw5xgGB+rLPPQMOPlHk2Ghixy81HWIeI7o571SpYM3kxCgqVmtdYzHASqxi5GuOBXplj7KZsQegTaoLNZE8ijezdpYZwsx2YATM6nWIKoVdmuf+LMP2p+HRPhFx1Y6GSV1LRXp4xoFnk8sqZ7WZI3+C5iNn+zcBIPgpaFEETMeSMsd7QyeGE1YBxWyHA5qen5T8ioqeILTlcC08Db/dattBvEqOqxpBaRI4GCPCfkktX3OXNPF27AWlWVoVQo37GNzTkf4rt89QqbnOaYcCCOO/od6VLGXhmUieu8eKsYWoYgsDuenpoVDs0hz4O9G8Rh2t0ieSpbiN5AyrhaX5cvhHqCk/ZjQ2W1ItMOgqwzAuIkk9FFX2YExZF+SDyT7lKpULfe04gyPNQ4h0iykq4UtNiqwsbDw+ilRe4hdVou4Sv3QBZWcPhd6pUGEGcpjpHxRihtBogFpHE2gdbqoumQPoQFRqVsqM4lo3IXWABuQrKiqsMHs9iHAtdh6sEfkd9ECf2QxjXEfZ67gNCKbjbyX0BlSyrqOCZx49RKLtHgdLs3jA4f8LXgkg/dP0mZ0RLH9m8TLC3D1zd0/dutfovasqWVV9JFpdVJu6PCcV2dxZ/+NXN/7t30XMP2YxYBJw1fjHs3a+S93ypZVFiV2Mh1soKkjwLA9mMXmObC1x1pOjXjCuYvs5i4AGGrmbn7t2onkvccqWVX4l39Qk69qPBndnMYYH2bEW/7bvoj3ZjYtem8Z6FYAD+7drPRet5Usqr6auyZPqEpxacUePdoti4qpUbGHrOABJhjiJJ6dEzC9nMQzDg+wrZ3OIIyOkCN4i38V7JlSyqjwJu7FrrZKKjR4lU7PYuI+z1/3HX62Vf+jGL/AOmr/wCm76L3XKllRjiUVRoj9UnFUoo8QwewsXTeD9mrkSJHs3XG8aLYfZO5bDVmz/23SL77Lf5UsqPpIXk+oSm7cTzDE7Ke5sewr/6L/mAqI2TWZJbh8QTBj7l0eK9dhCsVXcPaOD8uQkBsCD3A7eJmTPgj6aLL6lNKqPMqGGxgeC/CVXNGrRScJ6GFoDsA1aYIoPpuN+8x2YcjZazG7QLahAPdDXDS2csL2mYi0ARvzhV3Y6pOroJi2S/3lNsNnQw4+8g8SYrL1ryfikY/C7Jr03GaFRwv+F8dQYUW19hVKwH/AA1YEfsE/LVejY17xRlhh5yAF0G5cBeLeSHnaTnB7g7LkD3BsC5aWjIZG4yDF7qvoIQs7Tujyf8Aopiw62HrW3+zdfnoj+D2JX/FQq/uO+i3bsU8OIzOcS4Wbku0mpBa42/CAQbiNbqbG4twJgublY91wLuaWRqLi5Fkp9Kn5H/ey+DGN2PWP9jU8WlVqvZytP8AVVPBh+i25xVS3v3qPbY07hoqxlnT3WzPBSUq9TLUeSYAqROX3mucBEboA1U+0j8kXWyXgwjuz9Qf2FU/5HfRU62xqw93DVj/APW76L0TBbQeaoY4gy+rFhdjS9sdQWj94JjtoVLCDqRIyS775re7Jt3TF4R+1j8hXXSXg8vxWy8YdMNiNNPZO+JCrN7OY460KwER7jpt4L17C4l/tspzZZIvki1Njo7t80lxnTgosNi3ucGlzm5iL9yf7X3bEAd1ut7FXXTxQV9Ql8I8tPZ3Gf3Nf9x30UZ7LYn/AKat/pu+i9Tdj3+yNTNByxlhsf8AL582kzmvrEBFNnVS9mY6kmREZN2TqI1+SusUUNX1Nr8EXEkkk05IkkklCCSSSUIJJJJQgkkklCCSSSUIJJJJQgkkklCCUTsKwmS1pJEEkCSOE8EklCHRhmxGVscIEeSTsM0iC1pHMD9bguJKEEzDNEwAJIPiAAPQDySdhGGCWtMEkWFidT1SSUIcOCZfuNvc90XN7m19T5pz8M0xLWmNJAMdOC4koQ4cGwzLG3Mnui5vfTmfNSezERAi9t19bJJKEOCi3WBad3HXzXHYdpEFrSOEDjPxuuJKEHMoNEQ0CNIAEWj4WUf2KnBGRkEye6LnibXXUlCHThGEzkbMRMDSIjpCeGATAAnX4fADySSUIf/Z"/>
          <p:cNvSpPr>
            <a:spLocks noChangeAspect="1" noChangeArrowheads="1"/>
          </p:cNvSpPr>
          <p:nvPr/>
        </p:nvSpPr>
        <p:spPr bwMode="auto">
          <a:xfrm>
            <a:off x="152400" y="-47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www.charitywater.org/blog/images/2011_09/read-a-thon02.jpg"/>
          <p:cNvPicPr>
            <a:picLocks noChangeAspect="1" noChangeArrowheads="1"/>
          </p:cNvPicPr>
          <p:nvPr/>
        </p:nvPicPr>
        <p:blipFill rotWithShape="1">
          <a:blip r:embed="rId3">
            <a:extLst>
              <a:ext uri="{28A0092B-C50C-407E-A947-70E740481C1C}">
                <a14:useLocalDpi xmlns:a14="http://schemas.microsoft.com/office/drawing/2010/main" val="0"/>
              </a:ext>
            </a:extLst>
          </a:blip>
          <a:srcRect b="6623"/>
          <a:stretch/>
        </p:blipFill>
        <p:spPr bwMode="auto">
          <a:xfrm>
            <a:off x="3629" y="1564821"/>
            <a:ext cx="3181350" cy="23213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66836" y="1515172"/>
            <a:ext cx="3226010" cy="2585323"/>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Do they read on</a:t>
            </a:r>
          </a:p>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heir own?</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6" name="Picture 8" descr="http://timeentertainment.files.wordpress.com/2012/07/2100_ent_books_0724.jpg?w=480&amp;h=320&amp;cro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72000"/>
            <a:ext cx="3028950" cy="20193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14800" y="4572000"/>
            <a:ext cx="4166822" cy="1754326"/>
          </a:xfrm>
          <a:prstGeom prst="rect">
            <a:avLst/>
          </a:prstGeom>
          <a:noFill/>
        </p:spPr>
        <p:txBody>
          <a:bodyPr wrap="square" lIns="91440" tIns="45720" rIns="91440" bIns="45720">
            <a:spAutoFit/>
          </a:bodyPr>
          <a:lstStyle/>
          <a:p>
            <a:pPr algn="ctr"/>
            <a:r>
              <a:rPr lang="en-US" sz="5400" b="1" cap="none" spc="0" dirty="0" smtClean="0">
                <a:ln w="1905"/>
                <a:solidFill>
                  <a:srgbClr val="7030A0"/>
                </a:solidFill>
                <a:effectLst>
                  <a:innerShdw blurRad="69850" dist="43180" dir="5400000">
                    <a:srgbClr val="000000">
                      <a:alpha val="65000"/>
                    </a:srgbClr>
                  </a:innerShdw>
                </a:effectLst>
              </a:rPr>
              <a:t>Or do they look like this</a:t>
            </a:r>
            <a:r>
              <a:rPr lang="en-US" sz="5400" b="1" dirty="0" smtClean="0">
                <a:ln w="1905"/>
                <a:solidFill>
                  <a:srgbClr val="7030A0"/>
                </a:solidFill>
                <a:effectLst>
                  <a:innerShdw blurRad="69850" dist="43180" dir="5400000">
                    <a:srgbClr val="000000">
                      <a:alpha val="65000"/>
                    </a:srgbClr>
                  </a:innerShdw>
                </a:effectLst>
              </a:rPr>
              <a:t>?</a:t>
            </a:r>
            <a:endParaRPr lang="en-US" sz="5400" b="1" cap="none" spc="0" dirty="0">
              <a:ln w="1905"/>
              <a:solidFill>
                <a:srgbClr val="7030A0"/>
              </a:solidFill>
              <a:effectLst>
                <a:innerShdw blurRad="69850" dist="43180" dir="5400000">
                  <a:srgbClr val="000000">
                    <a:alpha val="65000"/>
                  </a:srgbClr>
                </a:innerShdw>
              </a:effectLst>
            </a:endParaRPr>
          </a:p>
        </p:txBody>
      </p:sp>
      <p:pic>
        <p:nvPicPr>
          <p:cNvPr id="5" name="Picture 4"/>
          <p:cNvPicPr>
            <a:picLocks noChangeAspect="1"/>
          </p:cNvPicPr>
          <p:nvPr/>
        </p:nvPicPr>
        <p:blipFill rotWithShape="1">
          <a:blip r:embed="rId5"/>
          <a:srcRect r="50000" b="8934"/>
          <a:stretch/>
        </p:blipFill>
        <p:spPr>
          <a:xfrm>
            <a:off x="7894155" y="51867"/>
            <a:ext cx="975690" cy="1143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Rewards</a:t>
            </a:r>
            <a:endParaRPr lang="en-US" sz="7200" dirty="0"/>
          </a:p>
        </p:txBody>
      </p:sp>
      <p:pic>
        <p:nvPicPr>
          <p:cNvPr id="6146" name="Picture 2" descr="S:\01SHARED\0 decker stuff\00 MSA 12-13 Video and PP\IMG_2247.jpg"/>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3480" t="22622"/>
          <a:stretch/>
        </p:blipFill>
        <p:spPr bwMode="auto">
          <a:xfrm rot="5400000">
            <a:off x="-500134" y="4073476"/>
            <a:ext cx="3272968" cy="19679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01SHARED\0 decker stuff\00 MSA 12-13 Video and PP\IMG_22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772" t="5921" r="16625" b="4422"/>
          <a:stretch/>
        </p:blipFill>
        <p:spPr bwMode="auto">
          <a:xfrm>
            <a:off x="2895600" y="4100385"/>
            <a:ext cx="2209800" cy="26253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DCIM\102CANON\IMG_285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99" t="20608" r="11575"/>
          <a:stretch/>
        </p:blipFill>
        <p:spPr bwMode="auto">
          <a:xfrm>
            <a:off x="152400" y="1596761"/>
            <a:ext cx="1981200" cy="1706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5400000">
            <a:off x="1229649" y="2237969"/>
            <a:ext cx="2269566"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cap="none" spc="0" dirty="0" smtClean="0">
                <a:ln w="11430"/>
                <a:solidFill>
                  <a:srgbClr val="00B0F0"/>
                </a:solidFill>
                <a:effectLst>
                  <a:outerShdw blurRad="80000" dist="40000" dir="5040000" algn="tl">
                    <a:srgbClr val="000000">
                      <a:alpha val="30000"/>
                    </a:srgbClr>
                  </a:outerShdw>
                </a:effectLst>
              </a:rPr>
              <a:t>Smart Beads</a:t>
            </a:r>
            <a:endParaRPr lang="en-US" sz="2400" b="1" cap="none" spc="0" dirty="0">
              <a:ln w="11430"/>
              <a:solidFill>
                <a:srgbClr val="00B0F0"/>
              </a:solidFill>
              <a:effectLst>
                <a:outerShdw blurRad="80000" dist="40000" dir="5040000" algn="tl">
                  <a:srgbClr val="000000">
                    <a:alpha val="30000"/>
                  </a:srgbClr>
                </a:outerShdw>
              </a:effectLst>
            </a:endParaRPr>
          </a:p>
        </p:txBody>
      </p:sp>
      <p:pic>
        <p:nvPicPr>
          <p:cNvPr id="2052" name="Picture 4" descr="E:\DCIM\102CANON\IMG_285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61" t="3728" r="4776" b="5293"/>
          <a:stretch/>
        </p:blipFill>
        <p:spPr bwMode="auto">
          <a:xfrm rot="5400000">
            <a:off x="5702591" y="736464"/>
            <a:ext cx="3774694" cy="275013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5188" y="4191000"/>
            <a:ext cx="3160344" cy="2370258"/>
          </a:xfrm>
          <a:prstGeom prst="rect">
            <a:avLst/>
          </a:prstGeom>
        </p:spPr>
      </p:pic>
      <p:pic>
        <p:nvPicPr>
          <p:cNvPr id="9" name="Picture 2"/>
          <p:cNvPicPr>
            <a:picLocks noChangeAspect="1" noChangeArrowheads="1"/>
          </p:cNvPicPr>
          <p:nvPr/>
        </p:nvPicPr>
        <p:blipFill>
          <a:blip r:embed="rId8" cstate="print"/>
          <a:srcRect l="28125" t="21875" r="6250" b="13542"/>
          <a:stretch>
            <a:fillRect/>
          </a:stretch>
        </p:blipFill>
        <p:spPr bwMode="auto">
          <a:xfrm>
            <a:off x="2664423" y="1596761"/>
            <a:ext cx="3254481" cy="2402117"/>
          </a:xfrm>
          <a:prstGeom prst="rect">
            <a:avLst/>
          </a:prstGeom>
          <a:noFill/>
          <a:ln w="9525">
            <a:noFill/>
            <a:miter lim="800000"/>
            <a:headEnd/>
            <a:tailEnd/>
          </a:ln>
          <a:effectLst/>
        </p:spPr>
      </p:pic>
    </p:spTree>
    <p:extLst>
      <p:ext uri="{BB962C8B-B14F-4D97-AF65-F5344CB8AC3E}">
        <p14:creationId xmlns:p14="http://schemas.microsoft.com/office/powerpoint/2010/main" val="3693988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lstStyle/>
          <a:p>
            <a:r>
              <a:rPr lang="en-US" dirty="0" smtClean="0"/>
              <a:t>Tracking Student Progress</a:t>
            </a:r>
            <a:endParaRPr lang="en-US" dirty="0"/>
          </a:p>
        </p:txBody>
      </p:sp>
      <p:pic>
        <p:nvPicPr>
          <p:cNvPr id="2050" name="Picture 2" descr="S:\01SHARED\0 decker stuff\00 MSA 12-13 Video and PP\IMG_2246.jpg"/>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r="7244"/>
          <a:stretch/>
        </p:blipFill>
        <p:spPr bwMode="auto">
          <a:xfrm>
            <a:off x="228600" y="4543072"/>
            <a:ext cx="254448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01SHARED\0 decker stuff\00 MSA 12-13 Video and PP\IMG_22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50" t="2675" r="8315" b="13607"/>
          <a:stretch/>
        </p:blipFill>
        <p:spPr bwMode="auto">
          <a:xfrm>
            <a:off x="228600" y="1752185"/>
            <a:ext cx="2590800" cy="21451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3408" y="4004080"/>
            <a:ext cx="3461856" cy="2596392"/>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6102" r="22881" b="10169"/>
          <a:stretch/>
        </p:blipFill>
        <p:spPr>
          <a:xfrm>
            <a:off x="3875275" y="1646464"/>
            <a:ext cx="1916617" cy="2116264"/>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6666" b="7037"/>
          <a:stretch/>
        </p:blipFill>
        <p:spPr>
          <a:xfrm rot="5400000">
            <a:off x="6488934" y="1208118"/>
            <a:ext cx="2924528" cy="2184692"/>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6665" t="2593" r="5556" b="17407"/>
          <a:stretch/>
        </p:blipFill>
        <p:spPr>
          <a:xfrm rot="5400000">
            <a:off x="6485417" y="4352909"/>
            <a:ext cx="2931561" cy="200385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AR Data</a:t>
            </a:r>
            <a:endParaRPr lang="en-US" dirty="0"/>
          </a:p>
        </p:txBody>
      </p:sp>
      <p:pic>
        <p:nvPicPr>
          <p:cNvPr id="4" name="Shape 332"/>
          <p:cNvPicPr preferRelativeResize="0">
            <a:picLocks noGrp="1"/>
          </p:cNvPicPr>
          <p:nvPr>
            <p:ph sz="quarter" idx="1"/>
          </p:nvPr>
        </p:nvPicPr>
        <p:blipFill>
          <a:blip r:embed="rId2">
            <a:alphaModFix/>
          </a:blip>
          <a:stretch>
            <a:fillRect/>
          </a:stretch>
        </p:blipFill>
        <p:spPr>
          <a:xfrm>
            <a:off x="1066800" y="1295400"/>
            <a:ext cx="6934200" cy="5334000"/>
          </a:xfrm>
          <a:prstGeom prst="rect">
            <a:avLst/>
          </a:prstGeom>
          <a:noFill/>
          <a:ln>
            <a:noFill/>
          </a:ln>
        </p:spPr>
      </p:pic>
      <p:sp>
        <p:nvSpPr>
          <p:cNvPr id="6" name="TextBox 5"/>
          <p:cNvSpPr txBox="1"/>
          <p:nvPr/>
        </p:nvSpPr>
        <p:spPr>
          <a:xfrm>
            <a:off x="1371600" y="2667000"/>
            <a:ext cx="2438400" cy="3962400"/>
          </a:xfrm>
          <a:prstGeom prst="rect">
            <a:avLst/>
          </a:prstGeom>
          <a:solidFill>
            <a:schemeClr val="accent1"/>
          </a:solidFill>
        </p:spPr>
        <p:txBody>
          <a:bodyPr wrap="square" rtlCol="0">
            <a:spAutoFit/>
          </a:bodyPr>
          <a:lstStyle/>
          <a:p>
            <a:endParaRPr lang="en-US" dirty="0"/>
          </a:p>
        </p:txBody>
      </p:sp>
      <p:pic>
        <p:nvPicPr>
          <p:cNvPr id="5" name="Picture 6" descr="S:\01SHARED\0 decker stuff\00 MSA 12-13 Video and PP\IMG_22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30" b="16585"/>
          <a:stretch/>
        </p:blipFill>
        <p:spPr bwMode="auto">
          <a:xfrm rot="5400000">
            <a:off x="7603476" y="854724"/>
            <a:ext cx="1601404" cy="111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99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Ways To Organize Books</a:t>
            </a:r>
            <a:endParaRPr lang="en-US" dirty="0"/>
          </a:p>
        </p:txBody>
      </p:sp>
      <p:pic>
        <p:nvPicPr>
          <p:cNvPr id="3074" name="Picture 2" descr="S:\01SHARED\0 decker stuff\00 MSA 12-13 Video and PP\IMG_2252.jpg"/>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11471" r="5478"/>
          <a:stretch/>
        </p:blipFill>
        <p:spPr bwMode="auto">
          <a:xfrm rot="5400000">
            <a:off x="93637" y="287365"/>
            <a:ext cx="2784528" cy="25145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SHARED\0 decker stuff\00 MSA 12-13 Video and PP\IMG_22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44" t="5116" r="13163" b="8274"/>
          <a:stretch/>
        </p:blipFill>
        <p:spPr bwMode="auto">
          <a:xfrm rot="5400000">
            <a:off x="6378132" y="4061268"/>
            <a:ext cx="2862942" cy="23604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01SHARED\0 decker stuff\00 MSA 12-13 Video and PP\IMG_222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21" t="11808" r="2430" b="11229"/>
          <a:stretch/>
        </p:blipFill>
        <p:spPr bwMode="auto">
          <a:xfrm>
            <a:off x="5426294" y="1306286"/>
            <a:ext cx="3563512" cy="219891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01SHARED\0 decker stuff\00 MSA 12-13 Video and PP\IMG_22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4114800"/>
            <a:ext cx="304779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01SHARED\0 decker stuff\00 MSA 12-13 Video and PP\IMG_223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89" t="5550" r="13003" b="8706"/>
          <a:stretch/>
        </p:blipFill>
        <p:spPr bwMode="auto">
          <a:xfrm>
            <a:off x="2924223" y="1600200"/>
            <a:ext cx="237078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S:\01SHARED\0 decker stuff\00 MSA 12-13 Video and PP\IMG_221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580" r="5863" b="13545"/>
          <a:stretch/>
        </p:blipFill>
        <p:spPr bwMode="auto">
          <a:xfrm>
            <a:off x="152400" y="4840475"/>
            <a:ext cx="2879361" cy="18324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01SHARED\0 decker stuff\00 MSA 12-13 Video and PP\IMG_223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998" t="16702" r="2275" b="9099"/>
          <a:stretch/>
        </p:blipFill>
        <p:spPr bwMode="auto">
          <a:xfrm>
            <a:off x="304800" y="3108103"/>
            <a:ext cx="2341608" cy="14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027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153400" cy="990600"/>
          </a:xfrm>
        </p:spPr>
        <p:txBody>
          <a:bodyPr>
            <a:normAutofit/>
          </a:bodyPr>
          <a:lstStyle/>
          <a:p>
            <a:pPr algn="ctr"/>
            <a:r>
              <a:rPr lang="en-US" dirty="0" smtClean="0"/>
              <a:t>Ways To Organize Bookmarks</a:t>
            </a:r>
            <a:endParaRPr lang="en-US" dirty="0"/>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48400" y="161925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71" r="4852"/>
          <a:stretch/>
        </p:blipFill>
        <p:spPr bwMode="auto">
          <a:xfrm>
            <a:off x="1745027" y="2096256"/>
            <a:ext cx="2635631" cy="228584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681" t="9945" b="15204"/>
          <a:stretch/>
        </p:blipFill>
        <p:spPr bwMode="auto">
          <a:xfrm rot="5400000">
            <a:off x="4305232" y="2048721"/>
            <a:ext cx="2060156" cy="13716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01SHARED\0 decker stuff\00 MSA 12-13 Video and PP\IMG_221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510" t="4547" r="5125" b="53029"/>
          <a:stretch/>
        </p:blipFill>
        <p:spPr bwMode="auto">
          <a:xfrm rot="5400000">
            <a:off x="6019039" y="4378652"/>
            <a:ext cx="3049522"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DCIM\102CANON\IMG_28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14" t="2132" r="46113" b="15979"/>
          <a:stretch/>
        </p:blipFill>
        <p:spPr bwMode="auto">
          <a:xfrm>
            <a:off x="97225" y="1619250"/>
            <a:ext cx="1502975" cy="206180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sz="quarter" idx="1"/>
          </p:nvPr>
        </p:nvPicPr>
        <p:blipFill rotWithShape="1">
          <a:blip r:embed="rId8" cstate="print">
            <a:extLst>
              <a:ext uri="{28A0092B-C50C-407E-A947-70E740481C1C}">
                <a14:useLocalDpi xmlns:a14="http://schemas.microsoft.com/office/drawing/2010/main" val="0"/>
              </a:ext>
            </a:extLst>
          </a:blip>
          <a:srcRect t="33662"/>
          <a:stretch/>
        </p:blipFill>
        <p:spPr>
          <a:xfrm>
            <a:off x="231775" y="4668948"/>
            <a:ext cx="6016625" cy="1940740"/>
          </a:xfrm>
        </p:spPr>
      </p:pic>
    </p:spTree>
    <p:extLst>
      <p:ext uri="{BB962C8B-B14F-4D97-AF65-F5344CB8AC3E}">
        <p14:creationId xmlns:p14="http://schemas.microsoft.com/office/powerpoint/2010/main" val="25415908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92975" y="4080886"/>
            <a:ext cx="6198408" cy="2646878"/>
          </a:xfrm>
          <a:prstGeom prst="rect">
            <a:avLst/>
          </a:prstGeom>
          <a:noFill/>
        </p:spPr>
        <p:txBody>
          <a:bodyPr wrap="square" rtlCol="0">
            <a:spAutoFit/>
          </a:bodyPr>
          <a:lstStyle/>
          <a:p>
            <a:r>
              <a:rPr lang="en-US" sz="2000" dirty="0" smtClean="0"/>
              <a:t>Books will get damaged and go missing.</a:t>
            </a:r>
          </a:p>
          <a:p>
            <a:endParaRPr lang="en-US" sz="2000" dirty="0" smtClean="0"/>
          </a:p>
          <a:p>
            <a:r>
              <a:rPr lang="en-US" dirty="0" smtClean="0"/>
              <a:t>-Ask parents to replace the books</a:t>
            </a:r>
          </a:p>
          <a:p>
            <a:r>
              <a:rPr lang="en-US" dirty="0" smtClean="0"/>
              <a:t>-Ask Partners to help</a:t>
            </a:r>
          </a:p>
          <a:p>
            <a:r>
              <a:rPr lang="en-US" dirty="0" smtClean="0"/>
              <a:t>-Use Scholastic Book Club Points</a:t>
            </a:r>
          </a:p>
          <a:p>
            <a:r>
              <a:rPr lang="en-US" dirty="0" smtClean="0"/>
              <a:t>-Scholastic BOGO Book Fair</a:t>
            </a:r>
          </a:p>
          <a:p>
            <a:r>
              <a:rPr lang="en-US" dirty="0" smtClean="0"/>
              <a:t>-Donor’s Choose</a:t>
            </a:r>
          </a:p>
          <a:p>
            <a:r>
              <a:rPr lang="en-US" dirty="0" smtClean="0"/>
              <a:t>-Write Grants</a:t>
            </a:r>
          </a:p>
          <a:p>
            <a:endParaRPr lang="en-US" dirty="0"/>
          </a:p>
        </p:txBody>
      </p:sp>
      <p:sp>
        <p:nvSpPr>
          <p:cNvPr id="2" name="Title 1"/>
          <p:cNvSpPr>
            <a:spLocks noGrp="1"/>
          </p:cNvSpPr>
          <p:nvPr>
            <p:ph type="title"/>
          </p:nvPr>
        </p:nvSpPr>
        <p:spPr/>
        <p:txBody>
          <a:bodyPr/>
          <a:lstStyle/>
          <a:p>
            <a:r>
              <a:rPr lang="en-US" dirty="0" smtClean="0"/>
              <a:t>Worried About </a:t>
            </a:r>
            <a:r>
              <a:rPr lang="en-US" dirty="0"/>
              <a:t>L</a:t>
            </a:r>
            <a:r>
              <a:rPr lang="en-US" dirty="0" smtClean="0"/>
              <a:t>osing Books?</a:t>
            </a:r>
            <a:endParaRPr lang="en-US" dirty="0"/>
          </a:p>
        </p:txBody>
      </p:sp>
      <p:sp>
        <p:nvSpPr>
          <p:cNvPr id="3" name="Content Placeholder 2"/>
          <p:cNvSpPr>
            <a:spLocks noGrp="1"/>
          </p:cNvSpPr>
          <p:nvPr>
            <p:ph sz="quarter" idx="1"/>
          </p:nvPr>
        </p:nvSpPr>
        <p:spPr/>
        <p:txBody>
          <a:bodyPr>
            <a:normAutofit fontScale="55000" lnSpcReduction="20000"/>
          </a:bodyPr>
          <a:lstStyle/>
          <a:p>
            <a:r>
              <a:rPr lang="en-US" sz="5100" b="1" dirty="0" smtClean="0"/>
              <a:t>Face bookmarks</a:t>
            </a:r>
          </a:p>
          <a:p>
            <a:r>
              <a:rPr lang="en-US" sz="5100" b="1" dirty="0" smtClean="0"/>
              <a:t>Label books</a:t>
            </a:r>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r>
              <a:rPr lang="en-US" sz="6000" b="1" dirty="0"/>
              <a:t>	</a:t>
            </a:r>
            <a:r>
              <a:rPr lang="en-US" sz="6000" b="1" dirty="0" smtClean="0"/>
              <a:t>	</a:t>
            </a:r>
          </a:p>
          <a:p>
            <a:pPr marL="0" indent="0">
              <a:buNone/>
            </a:pPr>
            <a:r>
              <a:rPr lang="en-US" b="1" dirty="0"/>
              <a:t>	</a:t>
            </a:r>
            <a:endParaRPr lang="en-US" b="1" dirty="0" smtClean="0"/>
          </a:p>
        </p:txBody>
      </p:sp>
      <p:pic>
        <p:nvPicPr>
          <p:cNvPr id="820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4587" y="1905000"/>
            <a:ext cx="205683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577063" y="1824614"/>
            <a:ext cx="1981200" cy="1143000"/>
            <a:chOff x="6629400" y="3817620"/>
            <a:chExt cx="1981200" cy="1143000"/>
          </a:xfrm>
        </p:grpSpPr>
        <p:sp>
          <p:nvSpPr>
            <p:cNvPr id="6" name="Rectangle 5"/>
            <p:cNvSpPr/>
            <p:nvPr/>
          </p:nvSpPr>
          <p:spPr>
            <a:xfrm>
              <a:off x="6629400" y="3817620"/>
              <a:ext cx="19812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784776" y="3981059"/>
              <a:ext cx="1670447" cy="816121"/>
            </a:xfrm>
            <a:prstGeom prst="rect">
              <a:avLst/>
            </a:prstGeom>
          </p:spPr>
          <p:txBody>
            <a:bodyPr wrap="square">
              <a:spAutoFit/>
            </a:bodyPr>
            <a:lstStyle/>
            <a:p>
              <a:pPr algn="ctr">
                <a:lnSpc>
                  <a:spcPct val="115000"/>
                </a:lnSpc>
                <a:spcBef>
                  <a:spcPts val="555"/>
                </a:spcBef>
                <a:spcAft>
                  <a:spcPts val="1000"/>
                </a:spcAft>
              </a:pPr>
              <a:r>
                <a:rPr lang="en-US" b="1" dirty="0">
                  <a:latin typeface="Calibri" panose="020F0502020204030204" pitchFamily="34" charset="0"/>
                  <a:ea typeface="Times New Roman" panose="02020603050405020304" pitchFamily="18" charset="0"/>
                  <a:cs typeface="Times New Roman" panose="02020603050405020304" pitchFamily="18" charset="0"/>
                </a:rPr>
                <a:t>Walter Bracken</a:t>
              </a:r>
            </a:p>
            <a:p>
              <a:pPr algn="ctr"/>
              <a:r>
                <a:rPr lang="en-US" b="1" dirty="0">
                  <a:latin typeface="3HourTour"/>
                  <a:ea typeface="Times New Roman" panose="02020603050405020304" pitchFamily="18" charset="0"/>
                  <a:cs typeface="Times New Roman" panose="02020603050405020304" pitchFamily="18" charset="0"/>
                </a:rPr>
                <a:t>Series</a:t>
              </a:r>
              <a:endParaRPr lang="en-US" b="1" dirty="0"/>
            </a:p>
          </p:txBody>
        </p:sp>
      </p:grpSp>
      <p:sp>
        <p:nvSpPr>
          <p:cNvPr id="9" name="Control 12"/>
          <p:cNvSpPr>
            <a:spLocks noChangeArrowheads="1" noChangeShapeType="1"/>
          </p:cNvSpPr>
          <p:nvPr/>
        </p:nvSpPr>
        <p:spPr bwMode="auto">
          <a:xfrm>
            <a:off x="7655262" y="6549014"/>
            <a:ext cx="3476225" cy="2181551"/>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9227" y="4686300"/>
            <a:ext cx="2179320" cy="16764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8072" b="23689"/>
          <a:stretch/>
        </p:blipFill>
        <p:spPr>
          <a:xfrm rot="21030599">
            <a:off x="57322" y="2819392"/>
            <a:ext cx="3524250" cy="987875"/>
          </a:xfrm>
          <a:prstGeom prst="rect">
            <a:avLst/>
          </a:prstGeom>
        </p:spPr>
      </p:pic>
    </p:spTree>
    <p:extLst>
      <p:ext uri="{BB962C8B-B14F-4D97-AF65-F5344CB8AC3E}">
        <p14:creationId xmlns:p14="http://schemas.microsoft.com/office/powerpoint/2010/main" val="3778704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76400"/>
            <a:ext cx="8153400" cy="990600"/>
          </a:xfrm>
        </p:spPr>
        <p:txBody>
          <a:bodyPr>
            <a:normAutofit fontScale="90000"/>
          </a:bodyPr>
          <a:lstStyle/>
          <a:p>
            <a:r>
              <a:rPr lang="en-US" dirty="0" smtClean="0"/>
              <a:t>Accelerated Reader Website &amp; Other Resources</a:t>
            </a:r>
            <a:endParaRPr lang="en-US" dirty="0"/>
          </a:p>
        </p:txBody>
      </p:sp>
      <p:sp>
        <p:nvSpPr>
          <p:cNvPr id="3" name="Content Placeholder 2"/>
          <p:cNvSpPr>
            <a:spLocks noGrp="1"/>
          </p:cNvSpPr>
          <p:nvPr>
            <p:ph idx="1"/>
          </p:nvPr>
        </p:nvSpPr>
        <p:spPr>
          <a:xfrm>
            <a:off x="381000" y="2895600"/>
            <a:ext cx="8153400" cy="3886200"/>
          </a:xfrm>
        </p:spPr>
        <p:txBody>
          <a:bodyPr/>
          <a:lstStyle/>
          <a:p>
            <a:r>
              <a:rPr lang="en-US" b="1" dirty="0" smtClean="0"/>
              <a:t>Points and levels are already done for you!</a:t>
            </a:r>
          </a:p>
          <a:p>
            <a:pPr lvl="1"/>
            <a:r>
              <a:rPr lang="en-US" b="1" dirty="0" smtClean="0"/>
              <a:t>AR Finder</a:t>
            </a:r>
          </a:p>
          <a:p>
            <a:pPr lvl="1"/>
            <a:endParaRPr lang="en-US" b="1" dirty="0" smtClean="0"/>
          </a:p>
          <a:p>
            <a:r>
              <a:rPr lang="en-US" b="1" dirty="0" smtClean="0"/>
              <a:t>Number of questions range from 5 to 10. </a:t>
            </a:r>
          </a:p>
          <a:p>
            <a:endParaRPr lang="en-US" b="1" dirty="0" smtClean="0"/>
          </a:p>
          <a:p>
            <a:r>
              <a:rPr lang="en-US" b="1" dirty="0" smtClean="0"/>
              <a:t>Countless teacher manuals and online lesson plans already have questions done for you. </a:t>
            </a:r>
          </a:p>
          <a:p>
            <a:pPr marL="0" indent="0">
              <a:buNone/>
            </a:pPr>
            <a:endParaRPr lang="en-US" dirty="0"/>
          </a:p>
          <a:p>
            <a:pPr marL="0"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152400"/>
            <a:ext cx="52546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C:\Users\herbec\AppData\Local\Microsoft\Windows\Temporary Internet Files\Content.IE5\CDW29KMP\smiley-fac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112553"/>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2349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609600" y="1600200"/>
            <a:ext cx="8153400" cy="4495800"/>
          </a:xfrm>
        </p:spPr>
        <p:txBody>
          <a:bodyPr>
            <a:normAutofit/>
          </a:bodyPr>
          <a:lstStyle/>
          <a:p>
            <a:endParaRPr lang="en-US" dirty="0" smtClean="0"/>
          </a:p>
          <a:p>
            <a:r>
              <a:rPr lang="en-US" dirty="0" smtClean="0"/>
              <a:t>Google Forms</a:t>
            </a:r>
          </a:p>
          <a:p>
            <a:r>
              <a:rPr lang="en-US" dirty="0" err="1" smtClean="0"/>
              <a:t>Edulastic</a:t>
            </a:r>
            <a:endParaRPr lang="en-US" dirty="0" smtClean="0"/>
          </a:p>
          <a:p>
            <a:r>
              <a:rPr lang="en-US" dirty="0" err="1" smtClean="0"/>
              <a:t>GoFormative</a:t>
            </a:r>
            <a:endParaRPr lang="en-US" dirty="0" smtClean="0"/>
          </a:p>
          <a:p>
            <a:r>
              <a:rPr lang="en-US" dirty="0" smtClean="0"/>
              <a:t>The Answer Pad V2</a:t>
            </a:r>
          </a:p>
          <a:p>
            <a:r>
              <a:rPr lang="en-US" dirty="0" err="1" smtClean="0"/>
              <a:t>Socrative</a:t>
            </a:r>
            <a:endParaRPr lang="en-US" dirty="0" smtClean="0"/>
          </a:p>
          <a:p>
            <a:r>
              <a:rPr lang="en-US" dirty="0" smtClean="0"/>
              <a:t>Poll Everywhere</a:t>
            </a:r>
          </a:p>
        </p:txBody>
      </p:sp>
      <p:pic>
        <p:nvPicPr>
          <p:cNvPr id="1026" name="Picture 2" descr="http://image.slidesharecdn.com/rhodeisland-131009144612-phpapp01/95/the-answer-pad-tap-presentation-1-638.jpg?cb=138133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000" y="207963"/>
            <a:ext cx="3664356" cy="275352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Image result for google do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w0NDw8NDw8PDg4PDw8ODg8ODQ8QDw8OFRUWFhUVFRUYHSggGBolGxUVITEhJSkrLi4uFx8zOTMsNygtLisBCgoKDg0OGhAQGy0lICUvKy0vNS0rLS0vLSstLTItLS0uKystKystLS0tKy0rLS0tLS0tKy0tLS0tLS0vLS0rLf/AABEIAMIBAwMBEQACEQEDEQH/xAAbAAABBQEBAAAAAAAAAAAAAAACAAEDBQYEB//EAEsQAAEDAgIECAgKCQQCAwAAAAEAAgMEEQUSBiExUQcTMkFxkbLRFiI0VGFzk7EUFTVTcoGCocHSFyNCUlWSlKLwM2LC8SXhQ6Oz/8QAGwEBAAIDAQEAAAAAAAAAAAAAAAQFAgMGAQf/xAA6EQACAQIBBwoFBAMAAwEAAAAAAQIDEQQFEiExQXGxExQyM1FSYYGR8BU0ocHRBiJT4SNyokKy8WL/2gAMAwEAAhEDEQA/APUgEAQCAMBAGAgCAQBAIAgEAQCAIBAEAgHAQD2QD2QCsgFZAKyAVkArIBWQDWQDWQDEIBiEAJCAEhACQgBIQAEIASEABCAEhAAQgBsgJQEAYCAMBAGAgObFMQio4X1ExIjjFzYXcSTYADeSQFnTpyqSUY6z1K5jv0nweaS/XKwfgp/w2feRnybH/ShD5pL7Zncnw2XeQ5Mnh4SInC/wSQDm/Ws7lW4qUcPPk73e22wnYfJlStHPukiUcIsXmsntW9yi86XYb/g0++vRj/pGi81k9q3uTnS7B8Gn316Mf9I0XmsntW9yc6XYPg0++vRlnh2lwnZxgp3MbcgXlaSbbdg2KLWyrTpyzc1tmipk1wds5eh1+ETfmj/OO5afjUO4/U18xl2i8Im/NH+cdyfGodx+qHMZdpz1ml0cIF4XEnYA8dytcmTnlCUsyNktbb7dm8h4tRwyWc7t7Dl8Oo/N3+1b3K6+FS7yIHPY9gvDqPzd/tW9yfCpd5DnsewXh1H5u/2re5efC5d5DnsewY6dRjX8Hf7RvcvJZNcU5OSsjzn0ew5/0iRebSe1b3Kpc1fQavicO6xv0hxeaye1b3LzlB8Th3WN+kOLzWT2re5OUHxOHdf0GPCFF5tJ7VvcnKD4nDuv6DfpCi82k9q3uTlB8Th3WTUWnMU0jIuIkZmNs2dpyixN7W17F6p3M4ZRhKSjms1TXBwDgQQRcEbCFmT076UMQh6CQgAIQAEIASEABCABATAIAwEAYCAMBAZjhL+TZfWQdsKZgOvXnwM4azx5XxuHQFjTchv+c64zKXzU964I6bBdRH3tJlBJQkA6HpsNH/Jovt9typcX10vLgVeI6x+9hYqMaBICoxzlM+ifeu7/AEj1FX/ZcDnct9ZDc+JWrrSkEgEgI5uS7oKj4zqJ7mYz6LOBciQxIBkAkPRkB2YN5RF0u7JXq1m2j00bzCsSMByuuYidY52neO5bUy2o1szQ9RpmuDgHAggi4I2ELInp30oYhD0AhAAQgAIQAEIAbICYBAGEAYCAMIDL8JY/8bL6yDthTMB168+BnDWePBXxuEh6WVLyG/5zrjMp/NT3rgjpcF1EPe0mUElCQ9EgNlo/5NF9vtuVJi+ul5cCrxHWP3sLBRzQOgKfHOUz6J967v8ASPUVf9lwOdy31kNz4lYuuKQSASACbku6Co2M6ie5mM+izgXIkMZAJAJAMh6dmDeURdLuyV6tZso9NGrWwsTvwrEjAcrrmInWOdp3juXqZuo1czQ9RpmuDgHAggi4I2ELInp30oYhD0AoACgAKABATBAGAgDAQBhAZfhMH/jZfWQdsKZgOvXnwM4azx1XxuEgLOl5Dej8VxmU/m571wR02B+Xh72kqgksSAdAbLR/yaL7fbcqTF9dLy4FXiOsfvYWCjmgdAU2Ocpn0T713f6Q6ir/ALLgc7lvrIbnxK1dcUgkAkAE3Jd0FRsZ8vPczGfRZXrkSGJAMgEgEgOvB/KIul3ZK9jrNtHpo1hC2FgMh6d2FYkYDldcxE6xztO8dy9TN1GtmaHqNM1wcA5pBBFwRsIWRPTuCQh6AQgAIQAoCUIAwgJAgCCAzHCb8mS+tg7YUzAdevPgZ0+keNq+Nw6AsqXkN/znXGZT+bnvXBHT4H5eHvaTKCShIBIemy0f8li+323KkxfXS8uBVYnrH72Fio5oEh6U+Ocpn0T713f6Q6ir/suBzmW+shufErF1xSCQCQATcl3QVGxny89zMJ9FleuRIYkAkPRkAkA7HlpDmmzgbgjmKHqdndHe7Ham2oRnpYbn71lnG9YiRD4RVO6L+R35kzjPlpDHSKp3RfyO/Mmcxy0jU6A45UVE0kD8nFiMyANaQQ4EDnPpWcXcsMDVlJuL1G4KzLEAoCNyAFAShASBAGEAYCAy3Cb8mS+sg7YUzAdevPgZ0+keNq+Nw6HpZUvIb0fiuMyn83PeuCOmwPy8fe0mUElCQ9EgNlo/5NF9vtuVJi+ul5cCqxPWP3sLFRzSJAU+Ocpn0T713f6Q6ir/ALLgc5lzrIbnxKxdcUgkAkAE3Jd0FR8Z1E9zMJ9FnAuQIYkAyASHoyASAZD0jkjv0oep2Ociy9MzW8GXlcnqHdpqzhrLLJ3TluPSythagFARlADZAStQEgQBhAGEBluE35Ml9ZB2wpmA69efAzhrPG1fG4dD0sqXkN6PxXGZT+bnvXBHTYH5ePvaSqCShIelhguET1snFQtGoZnvcbMjbvcfw2rKEHN2RoxGJhQjnT8u1mso6VsEbYWSsnazMONj5DiSSbazsJI+pUmNVq8lu4IrZVHUec42vsZOopiJeAp8c5TPon3rvP0h1FX/AGXA5zLnWQ3PiVq64pBIBICObku6Co+M6ie5mE+izgXIEMSAZAJD0SAZAMgGKHoL2Aoepmm4NGkVknqHdpqzhrLTJzvKW49KK2lsA5ARlACgJQgDCAMIAwgMvwnfJkvrYO2FMwHXrz4GcNZ40r43m24NtHaOvdUOqQZOK4sNhD3M5Wa7zlIJ2WH1+hQMdiJ0klDaa5ya1HDpDQR0lXPTxAiKN4DA5xcQC0Otc7dpXKYqo6laUpa/6OpwDvhoe9rK9aCYJAaqR5p8Fi4vxTWVEgncNpY3MA2+7xBq6d63t5tFW2srFFVMfLO/8UredtP1OjR/yaL7fbcudxfXS8uB5iesfvYWKjGg7sGpmTTBjxduVzrXIvb/ALU3J9CFatmz1WbNGJqOELxK3TqkjhlhEbcoMbidZOu/pX0LImHp0ac1TVrtcPE5jKNSU5RcnsMyrsrxIDbeCNB5272kPcqb4hX7n0ZP5rS73A48Y0Zo4qaeVlS572RPe1ueI5nAXA1C6118dWnTlFw0NeJqr4anGnJqWx9hglSlMXujkFMYa6ong+EfB2QOYwyvj5bnNOtv1cx2LJWsSsNGGbOU43tbbbXcXxthv8KH9fP3Jddg5aj/ABf9MXxthv8ACh/Xz9yXXYOWo/xf9P8AB34ZJhtQyqf8XBnwaB09vhs7s9v2ea3TrXqs9hvpOhOMnyfRV+kyv+NsN/hTf6+fuXl12GnlqP8AF/0/wMcWw3+FN/r5+5LrsHLUf4v+mdeGOw6s4+NuHiFzKWedrxVzSWcwC2o2/e+5eqzNtJ0arlHMtob1t6jKLAgo1XBz5XJ6h3aas4ayzyb05bj0UraXABQAFAAgJQgJAgDCAMIDLcJ3yZL62DthTMB168+BnT6R40r43nfg8FZJLajE5mDTc05e14Zz3c3YNm1YVZU1H/Ja3ieO206ckjbtlD2ygu4wSBwkz3N819d+lcblFp4mebq0cEdPgfl4e9rEoZLHC8BpMAr6aWnfhtY7ionP42nn5oZfT6Dr63axe6305RccyRXYqjUhVWIoq71Ndq9/YuKKiNMxsBeyXJmtJGbscHEuBB6HBc/jlm15LdwRHlV5V59rX2MnUUxLPRz/AF/sO/BWeSPmPJ/Yi4zqvMqeECXNURttyIyL77kFd/kipnKpHsa4HNY+Ns19qfEy6uCAJAbPwCb5z/8AQPzKn+LPufX+idzH/wDX0/s5MX0MEFPPN8IzcXE+TLxIF8ova+bUtdfKXKU5Qzdatr/o1V8JmU5SvqT2GEVIU5pdFYGy0uJxukZC10dLeSTkN8d51/5zrOOpk3CRUqdVN20R0+bIfiCm/ilH9/evM3xPObU/5Y+/Mb4gpf4pR/3d6Zviec2p/wAsS3wLB4GRVzW11NKJKR7HOZe0TT+270L1LWSaFCCjUSqJ3Xp4lP8AEFN/FKP+7vXmb4kfm9P+WI3xBTfxSj/u70zfEc2p/wAsSywLDIYHVL2VkFSTQ1LSyK+YCzTmPo1AfWvUrEjD0Ywcmpp/teoxgWBWo1XBz5XJ6h3aas4ayzyZ05bj0YraXADkBGUAKAlagDCAMIAwgMtwnfJkvrIO2FMwHXrz4GdPpHjSvjebLg70npsOM7Khrg2bI4SMbmILc3iuA128bVb0qDjcNOtZx2GucW9RyY7iLKyqmqYw4RyvBYHgB1g0N1gfRuuUxdN060ovZ+DqcArYaC8PuzgUcmDheAdAbHR7yWL7fbcqXF9dLy4FXiesfvYWKjGgs9HP9f7DvwVnkj5jyf2IuM6rzKXTzyofQHuC7rIvSrb4/wDqc7lDVT3PiZtXpWiQ8Nd4CTecR+zd3qq+Kx7rJ3MpdpyYtodLBTzTGZjhHG95AY4EhovbatVfKMalKUM3WmjVXwjhTlK+pMxKoioNJotTOmpcSiaWhz2UjQXuytB4x+08yyjqZNwkHOnViuyPFkXghV/OUn9UO5M085jV7Y+v9C8EKr5yk/qh3JmjmNXtj6/0W+B6OVEUVc1z6cmakfEzLOHAOPO7VqHpXqRIoYScYzTa0q2sp/BCq+cpP6pvcvM00cxqdsfX+heCNV85Sf1Te5M0cxq9sfX+iywHAZ6U1Usj4HNNDUstFMHuuQ07N2pepWN+Hw06blKTXRepmLCwK1Gp4OfK5PUO7TVnDWWeTenLcejFbS4AKAjcgAKAmagDCAMIAwgMtwnfJkvrIO2FMwHXrz4GdPpHjQV8bzVaD6JtxQzOkldFFDlaeLDS9z3XI26gABu51ExeKdCySu2YSlYgxfDRRVEtKH8YIXZQ8ixIIDhcb/G+5cljKnKV5T7fwdRgHfDQfvWzkUYmDheAdAbHR/yWL7fbcqXF9dLy4FXiOsfvYWKjGgs9HP8AX+w78FZ5I+Y8n9iJjOq8yt4RB+ug9W7tL6FkroS3o5nHdKJk1akISHhrfBXFPOm/1NR+VVXPsN3PovyTua1u99WcuLaOYhFTzSSVDXRsje57fhEzrtAuRYixWqvjMPKlKMY6WnsRqr4erGnJt6LPazEqiKgvcD8hxW/zdJ/+jlktTJVDqqu6PFmfzM3t+5YkO8RszN7esILxNBouW8TilreQSbLLKO0mYW3J1bd1mfzM3t+5YkS8Ri5m9vWEF4l9oYRxtVa3yfVbLf7FlEmYJrPlbuv7FEFiRkang58rk9Q7tNWcNZZ5M6ctx6MVtLgAoAHICMoCZqAMIAwgDCAy3Cd8mS+tg7YUzAdevPgZ0+keNK+N5ZYLjlVQPc+mk4svAa8FrXNeBsuCOa517eta6tGFVWmjxpPWdElXLUEzyuMkshLnvIAJOzYNQ1ALjsoQUMTOMdWjgjp8Dow8Pe0FQyWOF4B0BsdH/JYvt9typcZ10vLgVeI6x+9hYqMaCSnnfE4PYcrhz6j71spVZ0pZ8HZmM4RmrSKnSarkmfGZHZiGkDUBqv6F3/6XxFSvRqOo72a4HNZYpRpzgo9jKZdOVAkB3fHVZ5zP7V/etHNqPcXobOWqd5kVXitU+N7HVEzmuaWua6VxBB2ghaMVh6UaE2orU9hhUqzcGm2Ua5YrzvwrGKmjLzTycWZMof4jHXy3tygbcor1No20q86V8x2uWHhnifz49jD+Ve5zN/Pq/e+iF4Z4n8+PYQflTOZ5z6v3vohvDPE/nx7CD8qZ7PefV+99ELwzxP58ewg/Kmcxz6v3vohjplifz49hB+VM9jn1fvfREc2l2Iva5jpwWvaWuHEwi7SLHWGpnMPG12rN/RFEsSKang58rk9Q7tNWcNZZ5N6ctx6MVtLgByAjKAAoCVqAkCAIIAwgMvwnfJkvrYO2FMwHXrz4GcNZ40r43joCypeQ3oPvXGZT+bnvXBHTYH5eHvaSqCSxBAEvAbHR/wAmi+323KlxfXS8uBV4jrH72FioxoEgKbHOUz6J967z9IdRV/2XA5zLnWQ3PiVq64pBIBIAJuS7oKjYz5ee5mE+iyvXIkMSASAZAJD0ZAJAMh6MgNTwc+Vyeod2mrOGss8mdOW49GK2lwRuQAFAAgJAgJAgDCAMICh08w+Wqw+aKFueQGOQMG1wY4Egem11JwlSNOqpS1GUHZnixpJhqMUgI2gxvBH3K+5WHeXqjfdC+Cy/Nyezd3JysO8vVC6O6na4NAc1zSNXjNI965PKlKXOJTWlPs07DoMBiKboqOcrrxJFX5suwm8tT7y9UJeZsuw95an3l6oIJmS7By1PvL1RqMArohA2Nz2scwuBD3BtwXEgi+0a1U4yhU5RyzXZ+BW4mUc+916ln8Mh+dj9o3vUTkandfozRnx7RfDIfnY/aM705Gp3X6MZ8e0rMakYcjw9haAQSHtNl2X6VrxpKpSqaG2mr6L6LepRZZpym4zjpSunYquPj/fZ/M1djykO1epRZkuxjiZh2OaehwTlIdq9RmS7GPnG8dYTlId5eozJdjBlcC0i41g84WnEOM6Uopq7T2oxlTk01ZlcZGj9odYXJOLTsyJyU+6/QQkadhB6CF5Y85KfdfoPdLHvJT7r9GJLDkp91+jGXthyU+6/RiSw5KfdfoxrpY95KfdfoxrpYclPuv0YQjcdYa4j0NJSzPeSn3X6M1/B1QyiaScsc2PiywOcCMziQdW/Ys4Is8nUpxcpSVjelbC0AKAAoAEBIEAYQBhAGEAQQBBAEEAVggEGjcOoIB8o3DqCAfKNw6ggFkbuHUEAuLb+63qCAXFt/dHUEA+Ru4dQQDcW390dQQD5G7h1BALKNw6kAso3DqCAbI3cOoIBZG7h1BALKNw6ggGyjcOoIBi0bh1BACWjcOoIAS0bh1BACWjcOoIASAgBKAAoACgAKABASBAGEAYQBhAEEAYQBBAEEA6AdAOgEgHQCQCQCQCQCQCQDIBIBkAyAYoASgBKAEoASgAJQAFAASgAKABASBAGEAYQBAoAwUBX45jkFBGHyEuc64jjby3ke4bz/wBKThsLPEStHzfYaa1eNJXZjDpNi9a4imYWNB2QQh+X6T3A6+pXKwOEoL/K773b6L+yt51iKr/YvRfdifjGO0njzCQsG3jYGOj+tzRq6wiw2Brftha/g3f6/gOtiqemV/Nfg12iukQxBjrxujkjtntcxm+zK76th19Kqsbg3h5LTdPV2+/EnYbE8snos0XyhEodAOgEgEgHugEgEgGQGV000hqKB8LYRERIx7ncYxztYItazhvWirUcLWK/G4mdFpRtpvrNLTSF8bHHa5jXG2y5AK3LUTou6TJF6ZDICCrq4YG55ZI4m3tmke1gvuuUBS0GLyTYjPTtkY+mbTxyx5A0guOS5DhtGsoCzkxOmbJxJnhEt7cWZWB992W97oCWonZG0vke2Ng2ue4NaOklARUtZDOM0UkcrQbExva8A7jZAQfGdMZOJE8JlvbixKzPfdlve6A6CUABKAAoACgAQBhAGCgDBQBhAECgPM6djsZxElxIi1uNjrbTMNmgbibj63ErpZNYLC6Nf3fv6FLFPE19Or7HplLBHCxscbWsY0Wa1osAucnOU5OUndlzGKirLUTLE9ApKaKFuSJjY2Xc7KxoaMxNybBZzqSm7yd2YxhGKtFWJ7rAyKSp0uw2J2R1Q0kajxbJJGj7TQQtEsTSW0sIZLxc1dQ9WlxaLPD8Rp6pueCVkrRqOU62nc4bQelbYTjNXiyJWoVKLzakWmdV1kajjlxanYbGQE/7Q5w6wFXVMrYOnLNc9Pgm+BIjhasldROinqY5Rdjg4c9to6RzKVQxNKvHOpSTRqnTlB2krEt1vMClqtLMOidkdUNJGo8WySQA9LQQpkMn4iauo+tlxI0sXRi7OX34E7tIKEMZIamIMfmyEv25bZugi41elYLB123FQd14GbxFJJNyWkyHCaQZKYjWDFIR0XaqzE60VuU9cdzNzRuAhjJIAETCSTYAZQpK1FtTV4pIqZtMMMY7IakE72RyvZ/M1pB+paXiaSdrllHJWLkr5nq0vo2W1JVxTsEkT2yMOxzHAi/OOn0LbGSkrohVKU6cs2as/Ey+JwMqMZhhnAfEykdJFG8XY6QudfVz6h/YFkYHHHE2lxDE/gzGsLKB0kbGCwEuVjtQ5tfMgAoMJo34O+ZzGOkdDNK6ZwBkEwLreNt2gC3P9aIMha91U7BIqm74nxyPc1+sSvaCGZt+oN/mO9ebAXjsNoqeomkjmbSyPpXiSFj42MbH89k5rW26hqO8r0GYdRspaVjamkinpQ4OFfRTN4yxd4rr7TttttsQG/a4EAg3BAIO8b0AJQAEoACgBugDCAMIAgUAYKAadpcx4G0scB0kFZQdpJnktTMFwZytE8zDqc6EEX3NcLj7x1K+ywm6cXsuVWTmlNrwPRQVz5bGGr6PHjNMY3y8UZZTFaoiA4suOWwzatVleUquAUI5yV7K+h67adhVzhis52btd20rUVWKVOM0eQzzzR582T9ex18tr8kneOtS6MMHWvycU7eBoqTxNPpt+p3aXY1MaajpA52eamhlqCOVJmFg09JDid+pchlOebVlThqu/S+hHb/p7DKVPnFTWrW32u2XGF6B0jYgKjPLMRd5bI5jGHc0N223lYQwkLfu1mNfLdaU/wDFZR3XvvM3i1JLgdZHLC9zo3AuZmOt7AfHjfbbtGv0g7Qo1SLw9ROPvwLXD1YZSw7hUVmtfg9jRtsbxHMyNsZOWVjZSRtLHckKuy9jZRjGhB9JXe7YvMosHh7SlKWx289pPSYHEGjjLueRrs4gNO4WW7C5BoRprltMtumyW6xrqY6bl+zQivrIHUUrXscS06235wNrTv5lUYuhPJeJjUpPQ9X3T9/UlUprE03GS0+9JwcIeNObFFTxktE7DLIQbExarN6Cb36Lc6+l5EpQrLl9mi3npv5HL5SqSp/4/XyJcF0GphC11SHvme0OcA9zGx3HJFtpG8rLEZVqubVLQt17ijgIZv79LMnpfgXwCUNa4uhka58RdyhbU5pttI1a/SFa4DF84hd61rIGLw/Iuy1PUXPCNto/UP8A+K4rF9P1N+UtcNzC05xKQspKCMn9ZFE+QA2zl1mxtPouCepacVN6II7fIOHiqbxE9mheGi7fvxHqMEwWhjyVcrpai3jCOR2cO/2sbqA+kjpUKatN3ZshjMfiZ51GNo+K0ebf2K7QWpmjrCKdk0lLI4slu3U1v7L3keKHDVz7LrXhpSU/26iVlanTlh71WlNavultszeYxglPWZHSZ2yRm8csTyyRt9oBVmckR4ZgFNSSOmi4zO9mR5fIX5tYJJvzkhAcUmh9CXHVM2Nzs7qdszmwF2/L3FAd+J4RT1UbIpGWbHYxGM5HREahkI2bBq9AQEGHYFTUxkc0PlfK3JJJO8yvez90k83cEBxeCVHqbecwh2YU5qHmAHbyP/aAuygBJQAEoACUACAMIAwUAQKAMFAGCgPOtIqGbDKwVkGqN7y9ht4rXO5cbvQbm3oPoXRYSrDFUOSnrSt+GioxFOVCrykdXvQazCdLKKoaM0jYJP2o5XBtj/tcdTh/llV18n1qb0K67V+CbSxdOa0uz8Ttq9IKGEFz6iI2/ZY8SPPQ1tytNPCV5uyi+BsniKUdckYWqmlxyta1jSyFoyi//wAUN/Ge7mzHuHNdXsIxwFBt6+L2LcVcnLFVbLVwR18IdG6GenqmDxMjI27mvjJc0HpB/tK4rGJ56n7ud/kOpGVGVH3ZqxtMLxymqohKyRg1Xexz2h0Z5w4H3qZCrGaumUdfB1aE8ySfh47jC6c4myvqYaem/W8XmY1zdYfLIW3DTzgZRr6VAxM1UmoxOjyTh5YajKpV0X07kv8A6afFqMwNp7axHFHDfmzMGrr/AAVLl6hKnOnWWqyXmtK9fsVWFrKo532tv1L6kro5WhwcBq8ZpIBafSuhwuOo4impxa8VtRW1KM6crNFJjtUJnsjj8fLcXGsOc62odS5rLWKjiqsKVHTbs2t9hY4Om6cXKei/AoOEXDnsFLMNbWxCnc7mDm629d3dS+k/p+1KjyD1pLzsrPgcvlVOU+UW2/5NjguNQVcLZWvaHZRxjC4B0b+cEbvSq/EYadGbi1u8SZRrxqRumYPhDxeKplZFE4PbA14c9pu0vda4B57Bo1+kq8yVh50oOU1a9vRFXj60ZytHZc6uEY66P1D/APiuSxfT9TLKWuG5nLp7RvY6lqRfK+nijuP2ZGC4181wdX0So2Li01LwO+/T9WMqDpPWtPk0iz0Z0dwp8bah0ral1g57ZHtYyN3OHR37RIWyjRpNZzdzTj8fjIzdNRzd2lvc/wAWLyh0koHTfAoXNBFmxljQIXu52sI1auo811vjXpuWYivrZPxKp8vNb7614v3vLolbyvGJQAkoASUAJKAAlAASgBJQAFAAUAKAIFAGCgDBQBAoAgUApomSNcx7WvY4Wc1wBaR6QsoycXeLszyUVJWZl63QSmeSYZZIb/skCVg6LkH71Z0srVIq00n9PfoQZ5Pg+i7fUipuD+IH9ZUveN0cTYz1kuWyeWJPowS3u/4MY5OX/lL7fk1eGYdBSM4uBgY3a47XOO9zjrJVXWrzrSzpu5Np0oU1aKJqyliqI3QysD43izmn3g8x9K0SipKzJFKrOlJTg7NGPquDuJzrx1L2NvyZImyEegEOaocsEr6GXdPL80v3wTfg7fZl5gGi9NQnjG5pZrW4yS12g7coGpvv9K30sPGnpWsgYzKVbErNeiPYvv2l1LG17SxwDmnaCs6tKFWDhNXTIMZOLutZUS6PsJ8WQtG5zQ777hc/V/TlOTvCbS8Vf7onRyhJLSjtoMLigOYXc/8AedzdA5lY4LJNDCvOWmXa9m7s4mitip1VbUhsaqKRkLm1boxE8EFrzrfbX4oGsno1q6w8Kspp0k7rsINaVNR/yajKv0CppsssFS4RPAe0OjEvinWLOuPvVosr1IXjUhpXjb8kF5PhLTCWj1KLS/CIKN0FNCXPkLHulLiC5xcQGCw1DY6w9Km4DE1KylUnoWz7kXF0Y02oR1+7G4x3RqOu4njJHxmJhZ4gab3tfb0LlKtNVHcsq+EjWtdtWLKpw+GaH4NK0SR5WsIOo6hqII2HVtC9lBSjmsnUKs6MlKDs0ZGp4Ooy68dS5rP3ZIWyOH2g5vuUN4JX0MvYZfml+6F34O30s+Jd4DozTUJztzSTEW42S1wOcNA1N9/pW+lQjT0rWV2MyjVxP7Xoj2L79pdEreQBiUAJKAElAASgBJQAEoASUABKAAlADdAECgDBQBAoAwUAQKAIFAGCgCBQDgoAgUA90A90A90AroB7oCux3CYq6Ewv8Ug5o3gXLH7/AEjmIUjDYmVCedHz8TTXoxqxzWY6LBMco7xU8hdHc24uaPJ05ZOSehW8sVga37qi0+KfFFeqGKp6IPR77TvwDRKVs4q614kkDs7WZi8l42Oe47uYDcOhaMVlGDp8lRVl6aPBG2hg5KefVd2bK6pyxFdANdACSgGJQAkoASUAJKAElACSgAJQAkoACUAJKAFAOCgDBQBAoAwUAQKAIFAECgCBQBAoBwUA90AV0AroB7oBXQCugFdAK6AV0A10A10A10AJKAYlACSgBJQAkoACUAJKAElAASgBJQA3QBBAEEAYQBBAEEAQQBBAEEAQQDhAEEAkA4QDoBBAOgEgGQDIBIBkAyAEoASgGKAEoASgBKAEoACgBcgAKAZAf//Z"/>
          <p:cNvSpPr>
            <a:spLocks noChangeAspect="1" noChangeArrowheads="1"/>
          </p:cNvSpPr>
          <p:nvPr/>
        </p:nvSpPr>
        <p:spPr bwMode="auto">
          <a:xfrm>
            <a:off x="155575" y="-1790700"/>
            <a:ext cx="49911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s://paulgordonbrown.files.wordpress.com/2012/08/poll-everywhe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5314" y="5104750"/>
            <a:ext cx="1482721" cy="166488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Image result for socrat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Image result for socrativ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https://assets.socrative.com/2.2.41/img/logo_ne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6674" y="3440589"/>
            <a:ext cx="2867025"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8" descr="Image result for google doc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http://spanning.com/assets/uploads/images/google-docs-icon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73" r="6269" b="2724"/>
          <a:stretch/>
        </p:blipFill>
        <p:spPr bwMode="auto">
          <a:xfrm>
            <a:off x="6842125" y="4693920"/>
            <a:ext cx="2026462"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5937192"/>
            <a:ext cx="2705100" cy="742950"/>
          </a:xfrm>
          <a:prstGeom prst="rect">
            <a:avLst/>
          </a:prstGeom>
          <a:solidFill>
            <a:schemeClr val="tx1"/>
          </a:solidFill>
        </p:spPr>
      </p:pic>
    </p:spTree>
    <p:extLst>
      <p:ext uri="{BB962C8B-B14F-4D97-AF65-F5344CB8AC3E}">
        <p14:creationId xmlns:p14="http://schemas.microsoft.com/office/powerpoint/2010/main" val="2094882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 Digital Quizzes</a:t>
            </a:r>
            <a:endParaRPr lang="en-US" dirty="0"/>
          </a:p>
        </p:txBody>
      </p:sp>
      <p:sp>
        <p:nvSpPr>
          <p:cNvPr id="3" name="Content Placeholder 2"/>
          <p:cNvSpPr>
            <a:spLocks noGrp="1"/>
          </p:cNvSpPr>
          <p:nvPr>
            <p:ph idx="1"/>
          </p:nvPr>
        </p:nvSpPr>
        <p:spPr/>
        <p:txBody>
          <a:bodyPr>
            <a:normAutofit/>
          </a:bodyPr>
          <a:lstStyle/>
          <a:p>
            <a:r>
              <a:rPr lang="en-US" sz="3600" b="1" dirty="0" smtClean="0"/>
              <a:t>Paper test on your book series.</a:t>
            </a:r>
            <a:endParaRPr lang="en-US" sz="3600" b="1" dirty="0"/>
          </a:p>
          <a:p>
            <a:r>
              <a:rPr lang="en-US" sz="3600" b="1" dirty="0" smtClean="0"/>
              <a:t>Create a basket in your room for drop off.</a:t>
            </a:r>
          </a:p>
          <a:p>
            <a:r>
              <a:rPr lang="en-US" sz="3600" b="1" dirty="0" smtClean="0"/>
              <a:t>Template for everyone.</a:t>
            </a:r>
          </a:p>
          <a:p>
            <a:r>
              <a:rPr lang="en-US" sz="3600" b="1" dirty="0" smtClean="0"/>
              <a:t>Easy grading and number of </a:t>
            </a:r>
          </a:p>
          <a:p>
            <a:pPr marL="0" indent="0">
              <a:buNone/>
            </a:pPr>
            <a:r>
              <a:rPr lang="en-US" sz="3600" b="1" dirty="0"/>
              <a:t> </a:t>
            </a:r>
            <a:r>
              <a:rPr lang="en-US" sz="3600" b="1" dirty="0" smtClean="0"/>
              <a:t>  questions can be reduced.</a:t>
            </a:r>
            <a:endParaRPr lang="en-US" sz="3600" dirty="0">
              <a:hlinkClick r:id="rId3"/>
            </a:endParaRPr>
          </a:p>
          <a:p>
            <a:pPr marL="0" indent="0">
              <a:buNone/>
            </a:pPr>
            <a:endParaRPr lang="en-US" sz="3600" b="1" dirty="0" smtClean="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4724400"/>
            <a:ext cx="2466975" cy="1857375"/>
          </a:xfrm>
          <a:prstGeom prst="rect">
            <a:avLst/>
          </a:prstGeom>
        </p:spPr>
      </p:pic>
    </p:spTree>
    <p:extLst>
      <p:ext uri="{BB962C8B-B14F-4D97-AF65-F5344CB8AC3E}">
        <p14:creationId xmlns:p14="http://schemas.microsoft.com/office/powerpoint/2010/main" val="3451188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Perspective</a:t>
            </a:r>
            <a:endParaRPr lang="en-US" dirty="0"/>
          </a:p>
        </p:txBody>
      </p:sp>
      <p:sp>
        <p:nvSpPr>
          <p:cNvPr id="3" name="Content Placeholder 2"/>
          <p:cNvSpPr>
            <a:spLocks noGrp="1"/>
          </p:cNvSpPr>
          <p:nvPr>
            <p:ph sz="quarter" idx="1"/>
          </p:nvPr>
        </p:nvSpPr>
        <p:spPr>
          <a:xfrm>
            <a:off x="476592" y="1451937"/>
            <a:ext cx="8153400" cy="4495800"/>
          </a:xfrm>
        </p:spPr>
        <p:txBody>
          <a:bodyPr/>
          <a:lstStyle/>
          <a:p>
            <a:r>
              <a:rPr lang="en-US" b="1" dirty="0" smtClean="0"/>
              <a:t>Renaissance </a:t>
            </a:r>
            <a:r>
              <a:rPr lang="en-US" b="1" dirty="0"/>
              <a:t>H</a:t>
            </a:r>
            <a:r>
              <a:rPr lang="en-US" b="1" dirty="0" smtClean="0"/>
              <a:t>ome Connect</a:t>
            </a:r>
          </a:p>
          <a:p>
            <a:r>
              <a:rPr lang="en-US" b="1" dirty="0" smtClean="0"/>
              <a:t>Benefits</a:t>
            </a:r>
          </a:p>
          <a:p>
            <a:pPr lvl="1"/>
            <a:r>
              <a:rPr lang="en-US" dirty="0" smtClean="0"/>
              <a:t>Staying Informed</a:t>
            </a:r>
          </a:p>
          <a:p>
            <a:pPr lvl="1"/>
            <a:r>
              <a:rPr lang="en-US" dirty="0" smtClean="0"/>
              <a:t>Encouragement</a:t>
            </a:r>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104" y="3302284"/>
            <a:ext cx="4585715" cy="34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48" y="3962400"/>
            <a:ext cx="3581400" cy="280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S:\01SHARED\School YR 2015-16 Pictures\Stories and Snack\IMG_216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683" r="6692" b="5517"/>
          <a:stretch/>
        </p:blipFill>
        <p:spPr bwMode="auto">
          <a:xfrm>
            <a:off x="5410200" y="228600"/>
            <a:ext cx="3518228" cy="288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214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Edutopia</a:t>
            </a:r>
            <a:r>
              <a:rPr lang="en-US" b="1" dirty="0" smtClean="0"/>
              <a:t> Video</a:t>
            </a:r>
            <a:endParaRPr lang="en-US" b="1" dirty="0"/>
          </a:p>
        </p:txBody>
      </p:sp>
      <p:pic>
        <p:nvPicPr>
          <p:cNvPr id="4" name="Series Reading_ Tracking, Rewarding, and Encouraging Literacy.wm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692817" y="1676400"/>
            <a:ext cx="7993062" cy="4495800"/>
          </a:xfrm>
        </p:spPr>
      </p:pic>
      <p:pic>
        <p:nvPicPr>
          <p:cNvPr id="3" name="Picture 2"/>
          <p:cNvPicPr>
            <a:picLocks noChangeAspect="1"/>
          </p:cNvPicPr>
          <p:nvPr/>
        </p:nvPicPr>
        <p:blipFill rotWithShape="1">
          <a:blip r:embed="rId5"/>
          <a:srcRect l="52000"/>
          <a:stretch/>
        </p:blipFill>
        <p:spPr>
          <a:xfrm>
            <a:off x="8001000" y="0"/>
            <a:ext cx="1133302" cy="1518619"/>
          </a:xfrm>
          <a:prstGeom prst="rect">
            <a:avLst/>
          </a:prstGeom>
        </p:spPr>
      </p:pic>
    </p:spTree>
    <p:extLst>
      <p:ext uri="{BB962C8B-B14F-4D97-AF65-F5344CB8AC3E}">
        <p14:creationId xmlns:p14="http://schemas.microsoft.com/office/powerpoint/2010/main" val="277090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Get Your Partners Involved</a:t>
            </a:r>
            <a:endParaRPr lang="en-US" dirty="0"/>
          </a:p>
        </p:txBody>
      </p:sp>
      <p:pic>
        <p:nvPicPr>
          <p:cNvPr id="4" name="series_reader_hardy_boys_3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2743200"/>
            <a:ext cx="6858000" cy="3810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45415"/>
          <a:stretch/>
        </p:blipFill>
        <p:spPr>
          <a:xfrm>
            <a:off x="7093744" y="76200"/>
            <a:ext cx="1814512" cy="1371600"/>
          </a:xfrm>
          <a:prstGeom prst="rect">
            <a:avLst/>
          </a:prstGeom>
        </p:spPr>
      </p:pic>
    </p:spTree>
    <p:extLst>
      <p:ext uri="{BB962C8B-B14F-4D97-AF65-F5344CB8AC3E}">
        <p14:creationId xmlns:p14="http://schemas.microsoft.com/office/powerpoint/2010/main" val="645671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9026"/>
            <a:ext cx="626472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Culture of Reading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170" name="Picture 2" descr="S:\01SHARED\0 decker stuff\00 MSA 12-13 Video and PP\IMG_2238.jpg"/>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5853" t="4226" r="9381" b="2214"/>
          <a:stretch/>
        </p:blipFill>
        <p:spPr bwMode="auto">
          <a:xfrm>
            <a:off x="2781873" y="1656588"/>
            <a:ext cx="2963158" cy="245291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01SHARED\0 decker stuff\00 MSA 12-13 Video and PP\IMG_223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661"/>
          <a:stretch/>
        </p:blipFill>
        <p:spPr bwMode="auto">
          <a:xfrm rot="5400000">
            <a:off x="72452" y="4606811"/>
            <a:ext cx="22860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S:\01SHARED\0 decker stuff\00 MSA 12-13 Video and PP\IMG_22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67" t="4727" r="12349" b="6846"/>
          <a:stretch/>
        </p:blipFill>
        <p:spPr bwMode="auto">
          <a:xfrm rot="5400000">
            <a:off x="6537088" y="4625206"/>
            <a:ext cx="2205238" cy="2020615"/>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S:\01SHARED\0 decker stuff\00 MSA 12-13 Video and PP\Cult pics\IMG_228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85" t="19973" r="4290"/>
          <a:stretch/>
        </p:blipFill>
        <p:spPr bwMode="auto">
          <a:xfrm>
            <a:off x="2623781" y="4454558"/>
            <a:ext cx="3406200" cy="23043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0000" t="31112" r="21852" b="1111"/>
          <a:stretch/>
        </p:blipFill>
        <p:spPr>
          <a:xfrm>
            <a:off x="152400" y="1600384"/>
            <a:ext cx="2126105" cy="28194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6428" y="1752600"/>
            <a:ext cx="2972816" cy="2229612"/>
          </a:xfrm>
          <a:prstGeom prst="rect">
            <a:avLst/>
          </a:prstGeom>
        </p:spPr>
      </p:pic>
      <p:pic>
        <p:nvPicPr>
          <p:cNvPr id="2" name="Picture 1"/>
          <p:cNvPicPr>
            <a:picLocks noChangeAspect="1"/>
          </p:cNvPicPr>
          <p:nvPr/>
        </p:nvPicPr>
        <p:blipFill>
          <a:blip r:embed="rId9"/>
          <a:stretch>
            <a:fillRect/>
          </a:stretch>
        </p:blipFill>
        <p:spPr>
          <a:xfrm>
            <a:off x="7467600" y="92587"/>
            <a:ext cx="1371601" cy="1109331"/>
          </a:xfrm>
          <a:prstGeom prst="rect">
            <a:avLst/>
          </a:prstGeom>
        </p:spPr>
      </p:pic>
    </p:spTree>
    <p:extLst>
      <p:ext uri="{BB962C8B-B14F-4D97-AF65-F5344CB8AC3E}">
        <p14:creationId xmlns:p14="http://schemas.microsoft.com/office/powerpoint/2010/main" val="2278131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6667" b="15555"/>
          <a:stretch/>
        </p:blipFill>
        <p:spPr>
          <a:xfrm>
            <a:off x="3810000" y="2470724"/>
            <a:ext cx="5221459" cy="2262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4444" r="6295"/>
          <a:stretch/>
        </p:blipFill>
        <p:spPr>
          <a:xfrm>
            <a:off x="76201" y="4951202"/>
            <a:ext cx="3505200" cy="1839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833" t="12222" r="2500"/>
          <a:stretch/>
        </p:blipFill>
        <p:spPr>
          <a:xfrm>
            <a:off x="6019800" y="185119"/>
            <a:ext cx="2911774" cy="2091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7037" t="12222" r="10000" b="7778"/>
          <a:stretch/>
        </p:blipFill>
        <p:spPr>
          <a:xfrm>
            <a:off x="3733800" y="5019032"/>
            <a:ext cx="1336016" cy="1717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45556" r="39630"/>
          <a:stretch/>
        </p:blipFill>
        <p:spPr>
          <a:xfrm>
            <a:off x="1600200" y="2667000"/>
            <a:ext cx="1647631"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46667" r="6666"/>
          <a:stretch/>
        </p:blipFill>
        <p:spPr>
          <a:xfrm>
            <a:off x="5175739" y="5051856"/>
            <a:ext cx="3886200" cy="1665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rot="20214087">
            <a:off x="-265344" y="1349688"/>
            <a:ext cx="6281784" cy="707886"/>
          </a:xfrm>
          <a:prstGeom prst="rect">
            <a:avLst/>
          </a:prstGeom>
          <a:noFill/>
        </p:spPr>
        <p:txBody>
          <a:bodyPr wrap="none" lIns="91440" tIns="45720" rIns="91440" bIns="45720">
            <a:spAutoFit/>
          </a:bodyPr>
          <a:lstStyle/>
          <a:p>
            <a:pPr algn="ctr"/>
            <a:r>
              <a:rPr lang="en-US" sz="4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Color Your World with Books</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t="44444" b="3334"/>
          <a:stretch/>
        </p:blipFill>
        <p:spPr>
          <a:xfrm>
            <a:off x="152400" y="145847"/>
            <a:ext cx="2147230" cy="1495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79289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Sharing The Love of Reading</a:t>
            </a:r>
            <a:endParaRPr lang="en-US" dirty="0"/>
          </a:p>
        </p:txBody>
      </p:sp>
      <p:pic>
        <p:nvPicPr>
          <p:cNvPr id="2" name="there_was_an_old_lady_book_series_3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2743200"/>
            <a:ext cx="6924675" cy="38100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8519" r="32222" b="58889"/>
          <a:stretch/>
        </p:blipFill>
        <p:spPr>
          <a:xfrm>
            <a:off x="228600" y="140018"/>
            <a:ext cx="1447800" cy="1339215"/>
          </a:xfrm>
          <a:prstGeom prst="rect">
            <a:avLst/>
          </a:prstGeom>
        </p:spPr>
      </p:pic>
    </p:spTree>
    <p:extLst>
      <p:ext uri="{BB962C8B-B14F-4D97-AF65-F5344CB8AC3E}">
        <p14:creationId xmlns:p14="http://schemas.microsoft.com/office/powerpoint/2010/main" val="1090790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Sharing The Love of Reading</a:t>
            </a:r>
            <a:endParaRPr lang="en-US" dirty="0"/>
          </a:p>
        </p:txBody>
      </p:sp>
      <p:pic>
        <p:nvPicPr>
          <p:cNvPr id="5" name="series_reader_elephant_and_piggie_96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2743200"/>
            <a:ext cx="6924675" cy="38100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8889" t="8347" r="7778" b="15785"/>
          <a:stretch/>
        </p:blipFill>
        <p:spPr>
          <a:xfrm rot="16200000">
            <a:off x="122648" y="-8797"/>
            <a:ext cx="1486349" cy="1579245"/>
          </a:xfrm>
          <a:prstGeom prst="rect">
            <a:avLst/>
          </a:prstGeom>
        </p:spPr>
      </p:pic>
    </p:spTree>
    <p:extLst>
      <p:ext uri="{BB962C8B-B14F-4D97-AF65-F5344CB8AC3E}">
        <p14:creationId xmlns:p14="http://schemas.microsoft.com/office/powerpoint/2010/main" val="3241847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990600"/>
          </a:xfrm>
        </p:spPr>
        <p:txBody>
          <a:bodyPr>
            <a:normAutofit/>
          </a:bodyPr>
          <a:lstStyle/>
          <a:p>
            <a:r>
              <a:rPr lang="en-US" sz="4000" dirty="0" smtClean="0"/>
              <a:t>Schools </a:t>
            </a:r>
            <a:r>
              <a:rPr lang="en-US" sz="4000" dirty="0"/>
              <a:t>T</a:t>
            </a:r>
            <a:r>
              <a:rPr lang="en-US" sz="4000" dirty="0" smtClean="0"/>
              <a:t>hat </a:t>
            </a:r>
            <a:r>
              <a:rPr lang="en-US" sz="4000" dirty="0"/>
              <a:t>H</a:t>
            </a:r>
            <a:r>
              <a:rPr lang="en-US" sz="4000" dirty="0" smtClean="0"/>
              <a:t>ave </a:t>
            </a:r>
            <a:r>
              <a:rPr lang="en-US" sz="4000" dirty="0"/>
              <a:t>A</a:t>
            </a:r>
            <a:r>
              <a:rPr lang="en-US" sz="4000" dirty="0" smtClean="0"/>
              <a:t>dded Series Reading</a:t>
            </a:r>
            <a:endParaRPr lang="en-US" sz="4000" dirty="0"/>
          </a:p>
        </p:txBody>
      </p:sp>
      <p:sp>
        <p:nvSpPr>
          <p:cNvPr id="4" name="TextBox 3"/>
          <p:cNvSpPr txBox="1"/>
          <p:nvPr/>
        </p:nvSpPr>
        <p:spPr>
          <a:xfrm>
            <a:off x="152400" y="1600200"/>
            <a:ext cx="8839200" cy="5478423"/>
          </a:xfrm>
          <a:prstGeom prst="rect">
            <a:avLst/>
          </a:prstGeom>
          <a:noFill/>
        </p:spPr>
        <p:txBody>
          <a:bodyPr wrap="square" rtlCol="0">
            <a:spAutoFit/>
          </a:bodyPr>
          <a:lstStyle/>
          <a:p>
            <a:r>
              <a:rPr lang="en-US" sz="1400" b="1" dirty="0"/>
              <a:t>Walter Bracken STEAM Academy</a:t>
            </a:r>
            <a:r>
              <a:rPr lang="en-US" sz="1400" dirty="0"/>
              <a:t>- Series Choices</a:t>
            </a:r>
          </a:p>
          <a:p>
            <a:r>
              <a:rPr lang="en-US" sz="1400" u="sng" dirty="0">
                <a:hlinkClick r:id="rId2"/>
              </a:rPr>
              <a:t>http://brackensteamacademy.weebly.com/series-choices.html</a:t>
            </a:r>
            <a:endParaRPr lang="en-US" sz="1400" dirty="0"/>
          </a:p>
          <a:p>
            <a:r>
              <a:rPr lang="en-US" sz="1400" dirty="0"/>
              <a:t> </a:t>
            </a:r>
          </a:p>
          <a:p>
            <a:r>
              <a:rPr lang="en-US" sz="1400" b="1" dirty="0"/>
              <a:t>Walter Long STEAM Academy</a:t>
            </a:r>
            <a:r>
              <a:rPr lang="en-US" sz="1400" dirty="0"/>
              <a:t>- Series Choices</a:t>
            </a:r>
          </a:p>
          <a:p>
            <a:r>
              <a:rPr lang="en-US" sz="1400" u="sng" dirty="0">
                <a:hlinkClick r:id="rId3"/>
              </a:rPr>
              <a:t>https://longsteamacademy.weebly.com/series-choices.html</a:t>
            </a:r>
            <a:endParaRPr lang="en-US" sz="1400" dirty="0"/>
          </a:p>
          <a:p>
            <a:r>
              <a:rPr lang="en-US" sz="1400" dirty="0"/>
              <a:t> </a:t>
            </a:r>
          </a:p>
          <a:p>
            <a:r>
              <a:rPr lang="en-US" sz="1400" b="1" dirty="0"/>
              <a:t>Howard Hollingsworth STEAM Academy-</a:t>
            </a:r>
            <a:r>
              <a:rPr lang="en-US" sz="1400" dirty="0"/>
              <a:t> Series Choices</a:t>
            </a:r>
          </a:p>
          <a:p>
            <a:r>
              <a:rPr lang="en-US" sz="1400" u="sng" dirty="0">
                <a:hlinkClick r:id="rId4"/>
              </a:rPr>
              <a:t>http://hollingsworthsteamacademy.weebly.com/series-choices.html</a:t>
            </a:r>
            <a:endParaRPr lang="en-US" sz="1400" dirty="0"/>
          </a:p>
          <a:p>
            <a:r>
              <a:rPr lang="en-US" sz="1400" dirty="0"/>
              <a:t> </a:t>
            </a:r>
          </a:p>
          <a:p>
            <a:r>
              <a:rPr lang="en-US" sz="1400" b="1" dirty="0" err="1"/>
              <a:t>Thriot</a:t>
            </a:r>
            <a:r>
              <a:rPr lang="en-US" sz="1400" b="1" dirty="0"/>
              <a:t> Elementary School -</a:t>
            </a:r>
            <a:r>
              <a:rPr lang="en-US" sz="1400" dirty="0"/>
              <a:t> Series Craft:</a:t>
            </a:r>
          </a:p>
          <a:p>
            <a:r>
              <a:rPr lang="en-US" sz="1400"/>
              <a:t> </a:t>
            </a:r>
            <a:r>
              <a:rPr lang="en-US" sz="1400" u="sng" smtClean="0">
                <a:hlinkClick r:id="rId5"/>
              </a:rPr>
              <a:t>https</a:t>
            </a:r>
            <a:r>
              <a:rPr lang="en-US" sz="1400" u="sng" dirty="0">
                <a:hlinkClick r:id="rId5"/>
              </a:rPr>
              <a:t>://www.thiriotes.com/series-craft</a:t>
            </a:r>
            <a:endParaRPr lang="en-US" sz="1400" dirty="0"/>
          </a:p>
          <a:p>
            <a:r>
              <a:rPr lang="en-US" sz="1400" dirty="0"/>
              <a:t> </a:t>
            </a:r>
          </a:p>
          <a:p>
            <a:r>
              <a:rPr lang="en-US" sz="1400" b="1" dirty="0"/>
              <a:t>Mountain View Elementary School-</a:t>
            </a:r>
            <a:r>
              <a:rPr lang="en-US" sz="1400" dirty="0"/>
              <a:t> Accelerated Series: </a:t>
            </a:r>
            <a:r>
              <a:rPr lang="en-US" sz="1400" u="sng" dirty="0">
                <a:hlinkClick r:id="rId6"/>
              </a:rPr>
              <a:t>http://www.mountainviewes.org/accelerated_reader/accelerated_reader.jsp</a:t>
            </a:r>
            <a:endParaRPr lang="en-US" sz="1400" dirty="0"/>
          </a:p>
          <a:p>
            <a:r>
              <a:rPr lang="en-US" sz="1400" dirty="0"/>
              <a:t> </a:t>
            </a:r>
          </a:p>
          <a:p>
            <a:r>
              <a:rPr lang="en-US" sz="1400" b="1" dirty="0" err="1"/>
              <a:t>Pinecrest</a:t>
            </a:r>
            <a:r>
              <a:rPr lang="en-US" sz="1400" b="1" dirty="0"/>
              <a:t> Academy-</a:t>
            </a:r>
            <a:r>
              <a:rPr lang="en-US" sz="1400" b="1" dirty="0" err="1"/>
              <a:t>HorizonCampus</a:t>
            </a:r>
            <a:r>
              <a:rPr lang="en-US" sz="1400" b="1" dirty="0"/>
              <a:t>-</a:t>
            </a:r>
            <a:r>
              <a:rPr lang="en-US" sz="1400" dirty="0"/>
              <a:t> Series Reading Program:</a:t>
            </a:r>
          </a:p>
          <a:p>
            <a:r>
              <a:rPr lang="en-US" sz="1400" u="sng" dirty="0">
                <a:hlinkClick r:id="rId7"/>
              </a:rPr>
              <a:t>http://www.pinecresthorizon.org/apps/pages/index.jsp?uREC_ID=346548&amp;type=d</a:t>
            </a:r>
            <a:endParaRPr lang="en-US" sz="1400" dirty="0"/>
          </a:p>
          <a:p>
            <a:r>
              <a:rPr lang="en-US" sz="1400" dirty="0"/>
              <a:t> </a:t>
            </a:r>
          </a:p>
          <a:p>
            <a:r>
              <a:rPr lang="en-US" sz="1400" b="1" dirty="0" err="1"/>
              <a:t>Pinecrest</a:t>
            </a:r>
            <a:r>
              <a:rPr lang="en-US" sz="1400" b="1" dirty="0"/>
              <a:t> Academy-</a:t>
            </a:r>
            <a:r>
              <a:rPr lang="en-US" sz="1400" b="1" dirty="0" err="1"/>
              <a:t>Inspirade</a:t>
            </a:r>
            <a:r>
              <a:rPr lang="en-US" sz="1400" b="1" dirty="0"/>
              <a:t> Campus-</a:t>
            </a:r>
            <a:r>
              <a:rPr lang="en-US" sz="1400" dirty="0"/>
              <a:t> Series Reading Program:</a:t>
            </a:r>
          </a:p>
          <a:p>
            <a:r>
              <a:rPr lang="en-US" sz="1400" u="sng" dirty="0">
                <a:hlinkClick r:id="rId8"/>
              </a:rPr>
              <a:t>http://www.pinecrestinspirada.org/apps/pages/index.jsp?uREC_ID=345369&amp;type=d</a:t>
            </a:r>
            <a:endParaRPr lang="en-US" sz="1400" dirty="0"/>
          </a:p>
          <a:p>
            <a:r>
              <a:rPr lang="en-US" sz="1400" dirty="0"/>
              <a:t> </a:t>
            </a:r>
          </a:p>
          <a:p>
            <a:r>
              <a:rPr lang="en-US" sz="1400" b="1" dirty="0"/>
              <a:t>Will Beckley Elementary School-</a:t>
            </a:r>
            <a:r>
              <a:rPr lang="en-US" sz="1400" dirty="0"/>
              <a:t> Book Club:</a:t>
            </a:r>
          </a:p>
          <a:p>
            <a:r>
              <a:rPr lang="en-US" sz="1400" u="sng" dirty="0">
                <a:hlinkClick r:id="rId9"/>
              </a:rPr>
              <a:t>https://www.beckleyes.org/apps/pages/index.jsp?uREC_ID=699671&amp;type=d&amp;pREC_ID=1133082</a:t>
            </a:r>
            <a:endParaRPr lang="en-US" sz="1400" dirty="0"/>
          </a:p>
          <a:p>
            <a:r>
              <a:rPr lang="en-US" sz="1400" dirty="0"/>
              <a:t> </a:t>
            </a:r>
          </a:p>
          <a:p>
            <a:r>
              <a:rPr lang="en-US" sz="1400" dirty="0"/>
              <a:t> </a:t>
            </a:r>
          </a:p>
        </p:txBody>
      </p:sp>
    </p:spTree>
    <p:extLst>
      <p:ext uri="{BB962C8B-B14F-4D97-AF65-F5344CB8AC3E}">
        <p14:creationId xmlns:p14="http://schemas.microsoft.com/office/powerpoint/2010/main" val="509074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52400"/>
            <a:ext cx="8229600" cy="838200"/>
          </a:xfrm>
        </p:spPr>
        <p:txBody>
          <a:bodyPr/>
          <a:lstStyle/>
          <a:p>
            <a:pPr algn="ctr"/>
            <a:r>
              <a:rPr lang="en-US" dirty="0"/>
              <a:t>Contact Information</a:t>
            </a:r>
          </a:p>
        </p:txBody>
      </p:sp>
      <p:sp>
        <p:nvSpPr>
          <p:cNvPr id="4" name="Content Placeholder 2"/>
          <p:cNvSpPr txBox="1">
            <a:spLocks/>
          </p:cNvSpPr>
          <p:nvPr/>
        </p:nvSpPr>
        <p:spPr>
          <a:xfrm>
            <a:off x="457200" y="2590800"/>
            <a:ext cx="8229600" cy="4038600"/>
          </a:xfrm>
          <a:prstGeom prst="rect">
            <a:avLst/>
          </a:prstGeom>
        </p:spPr>
        <p:txBody>
          <a:bodyPr>
            <a:normAutofit/>
          </a:bodyPr>
          <a:lstStyle/>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900" b="1" i="0" u="none" strike="noStrike" kern="1200" cap="none" spc="0" normalizeH="0" baseline="0" noProof="0" dirty="0" smtClean="0">
                <a:ln>
                  <a:noFill/>
                </a:ln>
                <a:solidFill>
                  <a:schemeClr val="tx2"/>
                </a:solidFill>
                <a:effectLst/>
                <a:uLnTx/>
                <a:uFillTx/>
                <a:latin typeface="+mn-lt"/>
                <a:ea typeface="+mn-ea"/>
                <a:cs typeface="+mn-cs"/>
              </a:rPr>
              <a:t>Walter Bracken STEAM Academy</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200" b="1" i="0" u="none" strike="noStrike" kern="1200" cap="none" spc="0" normalizeH="0" baseline="0" noProof="0" dirty="0" smtClean="0">
                <a:ln>
                  <a:noFill/>
                </a:ln>
                <a:solidFill>
                  <a:schemeClr val="tx2"/>
                </a:solidFill>
                <a:effectLst/>
                <a:uLnTx/>
                <a:uFillTx/>
                <a:latin typeface="+mn-lt"/>
                <a:ea typeface="+mn-ea"/>
                <a:cs typeface="+mn-cs"/>
              </a:rPr>
              <a:t>1200 N. 27</a:t>
            </a:r>
            <a:r>
              <a:rPr kumimoji="0" lang="en-US" sz="3200" b="1" i="0" u="none" strike="noStrike" kern="1200" cap="none" spc="0" normalizeH="0" baseline="30000" noProof="0" dirty="0" smtClean="0">
                <a:ln>
                  <a:noFill/>
                </a:ln>
                <a:solidFill>
                  <a:schemeClr val="tx2"/>
                </a:solidFill>
                <a:effectLst/>
                <a:uLnTx/>
                <a:uFillTx/>
                <a:latin typeface="+mn-lt"/>
                <a:ea typeface="+mn-ea"/>
                <a:cs typeface="+mn-cs"/>
              </a:rPr>
              <a:t>th</a:t>
            </a:r>
            <a:r>
              <a:rPr kumimoji="0" lang="en-US" sz="3200" b="1" i="0" u="none" strike="noStrike" kern="1200" cap="none" spc="0" normalizeH="0" baseline="0" noProof="0" dirty="0" smtClean="0">
                <a:ln>
                  <a:noFill/>
                </a:ln>
                <a:solidFill>
                  <a:schemeClr val="tx2"/>
                </a:solidFill>
                <a:effectLst/>
                <a:uLnTx/>
                <a:uFillTx/>
                <a:latin typeface="+mn-lt"/>
                <a:ea typeface="+mn-ea"/>
                <a:cs typeface="+mn-cs"/>
              </a:rPr>
              <a:t> Street</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200" b="1" i="0" u="none" strike="noStrike" kern="1200" cap="none" spc="0" normalizeH="0" baseline="0" noProof="0" dirty="0" smtClean="0">
                <a:ln>
                  <a:noFill/>
                </a:ln>
                <a:solidFill>
                  <a:schemeClr val="tx2"/>
                </a:solidFill>
                <a:effectLst/>
                <a:uLnTx/>
                <a:uFillTx/>
                <a:latin typeface="+mn-lt"/>
                <a:ea typeface="+mn-ea"/>
                <a:cs typeface="+mn-cs"/>
              </a:rPr>
              <a:t>Las Vegas, NV. 89101</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200" b="1" i="0" u="none" strike="noStrike" kern="1200" cap="none" spc="0" normalizeH="0" baseline="0" noProof="0" dirty="0" smtClean="0">
                <a:ln>
                  <a:noFill/>
                </a:ln>
                <a:solidFill>
                  <a:schemeClr val="tx2"/>
                </a:solidFill>
                <a:effectLst/>
                <a:uLnTx/>
                <a:uFillTx/>
                <a:latin typeface="+mn-lt"/>
                <a:ea typeface="+mn-ea"/>
                <a:cs typeface="+mn-cs"/>
              </a:rPr>
              <a:t>702-799-7095 </a:t>
            </a:r>
          </a:p>
          <a:p>
            <a:pPr marL="640080" lvl="1" indent="-274320" algn="ctr">
              <a:spcBef>
                <a:spcPts val="300"/>
              </a:spcBef>
              <a:buClr>
                <a:schemeClr val="accent2">
                  <a:shade val="75000"/>
                </a:schemeClr>
              </a:buClr>
              <a:buSzPct val="85000"/>
              <a:defRPr/>
            </a:pPr>
            <a:r>
              <a:rPr lang="en-US" sz="3200" b="1" dirty="0" smtClean="0">
                <a:solidFill>
                  <a:schemeClr val="tx2"/>
                </a:solidFill>
              </a:rPr>
              <a:t>http</a:t>
            </a:r>
            <a:r>
              <a:rPr lang="en-US" sz="3200" b="1" dirty="0">
                <a:solidFill>
                  <a:schemeClr val="tx2"/>
                </a:solidFill>
              </a:rPr>
              <a:t>://brackensteamacademy.weebly.com/</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640080" lvl="1" indent="-274320" algn="ctr">
              <a:spcBef>
                <a:spcPts val="300"/>
              </a:spcBef>
              <a:buClr>
                <a:schemeClr val="accent2">
                  <a:shade val="75000"/>
                </a:schemeClr>
              </a:buClr>
              <a:buSzPct val="85000"/>
              <a:defRPr/>
            </a:pPr>
            <a:r>
              <a:rPr lang="en-US" sz="3000" b="1" dirty="0" smtClean="0">
                <a:solidFill>
                  <a:schemeClr val="tx2"/>
                </a:solidFill>
              </a:rPr>
              <a:t>Katie Decker - Principal</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000" b="1" i="0" u="none" strike="noStrike" kern="1200" cap="none" spc="0" normalizeH="0" baseline="0" noProof="0" dirty="0" smtClean="0">
                <a:ln>
                  <a:noFill/>
                </a:ln>
                <a:solidFill>
                  <a:schemeClr val="tx2"/>
                </a:solidFill>
                <a:effectLst/>
                <a:uLnTx/>
                <a:uFillTx/>
                <a:latin typeface="+mn-lt"/>
                <a:ea typeface="+mn-ea"/>
                <a:cs typeface="+mn-cs"/>
              </a:rPr>
              <a:t>Chris Herbert - Magnet Theme Coordinator</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endParaRPr kumimoji="0" lang="en-US" sz="3000" b="1" i="0" u="none" strike="noStrike" kern="1200" cap="none" spc="0" normalizeH="0" baseline="0" noProof="0" dirty="0" smtClean="0">
              <a:ln>
                <a:noFill/>
              </a:ln>
              <a:solidFill>
                <a:schemeClr val="tx2"/>
              </a:solidFill>
              <a:effectLst/>
              <a:uLnTx/>
              <a:uFillTx/>
              <a:latin typeface="+mn-lt"/>
              <a:ea typeface="+mn-ea"/>
              <a:cs typeface="+mn-cs"/>
            </a:endParaRP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schoolbracken.jpg"/>
          <p:cNvPicPr>
            <a:picLocks noChangeAspect="1"/>
          </p:cNvPicPr>
          <p:nvPr/>
        </p:nvPicPr>
        <p:blipFill>
          <a:blip r:embed="rId2" cstate="print"/>
          <a:srcRect b="14979"/>
          <a:stretch>
            <a:fillRect/>
          </a:stretch>
        </p:blipFill>
        <p:spPr>
          <a:xfrm>
            <a:off x="2514600" y="1066800"/>
            <a:ext cx="4114800" cy="14478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lstStyle/>
          <a:p>
            <a:r>
              <a:rPr b="1" smtClean="0"/>
              <a:t>The Problem:</a:t>
            </a:r>
            <a:endParaRPr lang="en-US" b="1" dirty="0"/>
          </a:p>
        </p:txBody>
      </p:sp>
      <p:sp>
        <p:nvSpPr>
          <p:cNvPr id="2" name="Content Placeholder 1"/>
          <p:cNvSpPr>
            <a:spLocks noGrp="1"/>
          </p:cNvSpPr>
          <p:nvPr>
            <p:ph sz="quarter" idx="1"/>
          </p:nvPr>
        </p:nvSpPr>
        <p:spPr>
          <a:xfrm>
            <a:off x="228600" y="1447800"/>
            <a:ext cx="8763000" cy="5105400"/>
          </a:xfrm>
        </p:spPr>
        <p:txBody>
          <a:bodyPr>
            <a:normAutofit fontScale="92500" lnSpcReduction="20000"/>
          </a:bodyPr>
          <a:lstStyle/>
          <a:p>
            <a:endParaRPr lang="en-US" dirty="0" smtClean="0"/>
          </a:p>
          <a:p>
            <a:r>
              <a:rPr lang="en-US" dirty="0" smtClean="0"/>
              <a:t>Students read a lot of information today in short bursts.</a:t>
            </a:r>
          </a:p>
          <a:p>
            <a:r>
              <a:rPr lang="en-US" dirty="0" smtClean="0"/>
              <a:t>They change channels and multi-task.</a:t>
            </a:r>
          </a:p>
          <a:p>
            <a:r>
              <a:rPr lang="en-US" dirty="0" smtClean="0"/>
              <a:t>To develop good reading comprehension we want them to sustain interest and finish the novels that they start reading.</a:t>
            </a:r>
          </a:p>
          <a:p>
            <a:r>
              <a:rPr lang="en-US" dirty="0" smtClean="0"/>
              <a:t>As soon as they are done we want them to have the desire to read another.</a:t>
            </a:r>
          </a:p>
          <a:p>
            <a:r>
              <a:rPr lang="en-US" dirty="0" smtClean="0"/>
              <a:t>Some classroom teachers are not familiar with current book series choices.</a:t>
            </a:r>
          </a:p>
          <a:p>
            <a:r>
              <a:rPr lang="en-US" dirty="0" smtClean="0"/>
              <a:t>Most teachers have a wide range of levels in their rooms.</a:t>
            </a:r>
          </a:p>
          <a:p>
            <a:r>
              <a:rPr lang="en-US" dirty="0" smtClean="0"/>
              <a:t>ELL students do not have the vocabulary to constantly learn new book terms.</a:t>
            </a:r>
            <a:endParaRPr lang="en-US" dirty="0"/>
          </a:p>
        </p:txBody>
      </p:sp>
      <p:pic>
        <p:nvPicPr>
          <p:cNvPr id="5" name="Picture 4"/>
          <p:cNvPicPr>
            <a:picLocks noChangeAspect="1"/>
          </p:cNvPicPr>
          <p:nvPr/>
        </p:nvPicPr>
        <p:blipFill rotWithShape="1">
          <a:blip r:embed="rId3"/>
          <a:srcRect l="43694" t="1965" r="43389" b="66591"/>
          <a:stretch/>
        </p:blipFill>
        <p:spPr>
          <a:xfrm>
            <a:off x="7820890" y="1385"/>
            <a:ext cx="1170710" cy="12192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b="1" smtClean="0"/>
              <a:t>Our Solution</a:t>
            </a:r>
            <a:endParaRPr lang="en-US" b="1" dirty="0"/>
          </a:p>
        </p:txBody>
      </p:sp>
      <p:sp>
        <p:nvSpPr>
          <p:cNvPr id="2" name="Content Placeholder 1"/>
          <p:cNvSpPr>
            <a:spLocks noGrp="1"/>
          </p:cNvSpPr>
          <p:nvPr>
            <p:ph sz="quarter" idx="1"/>
          </p:nvPr>
        </p:nvSpPr>
        <p:spPr>
          <a:xfrm>
            <a:off x="533400" y="1600200"/>
            <a:ext cx="8232648" cy="4800600"/>
          </a:xfrm>
        </p:spPr>
        <p:txBody>
          <a:bodyPr>
            <a:normAutofit fontScale="92500" lnSpcReduction="10000"/>
          </a:bodyPr>
          <a:lstStyle/>
          <a:p>
            <a:endParaRPr lang="en-US" b="1" dirty="0" smtClean="0"/>
          </a:p>
          <a:p>
            <a:r>
              <a:rPr lang="en-US" sz="3500" b="1" dirty="0" smtClean="0"/>
              <a:t>Have all students read complete series of books.</a:t>
            </a:r>
          </a:p>
          <a:p>
            <a:r>
              <a:rPr lang="en-US" sz="3500" b="1" dirty="0" smtClean="0"/>
              <a:t>Have individual goals and rewards.</a:t>
            </a:r>
          </a:p>
          <a:p>
            <a:r>
              <a:rPr lang="en-US" sz="3500" b="1" dirty="0" smtClean="0"/>
              <a:t>Establish grade level benchmarks for success.</a:t>
            </a:r>
          </a:p>
          <a:p>
            <a:r>
              <a:rPr lang="en-US" sz="3500" b="1" dirty="0" smtClean="0"/>
              <a:t>Have all staff members participate for a common mission throughout the school.</a:t>
            </a:r>
          </a:p>
          <a:p>
            <a:r>
              <a:rPr lang="en-US" sz="3500" b="1" dirty="0" smtClean="0"/>
              <a:t>Have a lot of choices to meet students interests and levels.</a:t>
            </a:r>
            <a:endParaRPr lang="en-US" sz="3500" b="1" dirty="0"/>
          </a:p>
        </p:txBody>
      </p:sp>
      <p:pic>
        <p:nvPicPr>
          <p:cNvPr id="5" name="Picture 4"/>
          <p:cNvPicPr>
            <a:picLocks noChangeAspect="1"/>
          </p:cNvPicPr>
          <p:nvPr/>
        </p:nvPicPr>
        <p:blipFill>
          <a:blip r:embed="rId3"/>
          <a:stretch>
            <a:fillRect/>
          </a:stretch>
        </p:blipFill>
        <p:spPr>
          <a:xfrm>
            <a:off x="7924800" y="73053"/>
            <a:ext cx="1146147" cy="11461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Cover Today:</a:t>
            </a:r>
            <a:endParaRPr lang="en-US" dirty="0"/>
          </a:p>
        </p:txBody>
      </p:sp>
      <p:sp>
        <p:nvSpPr>
          <p:cNvPr id="3" name="Content Placeholder 2"/>
          <p:cNvSpPr>
            <a:spLocks noGrp="1"/>
          </p:cNvSpPr>
          <p:nvPr>
            <p:ph sz="quarter" idx="1"/>
          </p:nvPr>
        </p:nvSpPr>
        <p:spPr>
          <a:xfrm>
            <a:off x="612648" y="1600200"/>
            <a:ext cx="8153400" cy="5105400"/>
          </a:xfrm>
        </p:spPr>
        <p:txBody>
          <a:bodyPr>
            <a:normAutofit fontScale="92500" lnSpcReduction="10000"/>
          </a:bodyPr>
          <a:lstStyle/>
          <a:p>
            <a:r>
              <a:rPr lang="en-US" sz="3200" b="1" dirty="0"/>
              <a:t>Data that shows our </a:t>
            </a:r>
            <a:r>
              <a:rPr lang="en-US" sz="3200" b="1" dirty="0" smtClean="0"/>
              <a:t>growth </a:t>
            </a:r>
          </a:p>
          <a:p>
            <a:r>
              <a:rPr lang="en-US" sz="3200" b="1" dirty="0" smtClean="0"/>
              <a:t>Where to start</a:t>
            </a:r>
            <a:endParaRPr lang="en-US" sz="3200" b="1" dirty="0"/>
          </a:p>
          <a:p>
            <a:r>
              <a:rPr lang="en-US" sz="3200" b="1" dirty="0" smtClean="0"/>
              <a:t>Tools that we use including AR and </a:t>
            </a:r>
            <a:r>
              <a:rPr lang="en-US" sz="3200" b="1" dirty="0" err="1" smtClean="0"/>
              <a:t>MyOn</a:t>
            </a:r>
            <a:r>
              <a:rPr lang="en-US" sz="3200" b="1" dirty="0" smtClean="0"/>
              <a:t> </a:t>
            </a:r>
          </a:p>
          <a:p>
            <a:r>
              <a:rPr lang="en-US" sz="3200" b="1" dirty="0" smtClean="0"/>
              <a:t>The </a:t>
            </a:r>
            <a:r>
              <a:rPr lang="en-US" sz="3200" b="1" dirty="0"/>
              <a:t>website and resources for you to get started </a:t>
            </a:r>
            <a:r>
              <a:rPr lang="en-US" sz="3200" b="1" dirty="0" smtClean="0"/>
              <a:t> </a:t>
            </a:r>
          </a:p>
          <a:p>
            <a:r>
              <a:rPr lang="en-US" sz="3200" b="1" dirty="0" smtClean="0"/>
              <a:t>The culture at the school now – things we did to enhance the program </a:t>
            </a:r>
          </a:p>
          <a:p>
            <a:r>
              <a:rPr lang="en-US" sz="3200" b="1" dirty="0"/>
              <a:t>No AR, no worries – alternatives to that program  </a:t>
            </a:r>
          </a:p>
          <a:p>
            <a:r>
              <a:rPr lang="en-US" sz="3200" b="1" dirty="0" smtClean="0"/>
              <a:t>Parent perspective  </a:t>
            </a:r>
          </a:p>
          <a:p>
            <a:r>
              <a:rPr lang="en-US" sz="3200" b="1" dirty="0" smtClean="0"/>
              <a:t>Questions</a:t>
            </a:r>
          </a:p>
          <a:p>
            <a:endParaRPr lang="en-US" dirty="0" smtClean="0"/>
          </a:p>
          <a:p>
            <a:endParaRPr lang="en-US" dirty="0" smtClean="0"/>
          </a:p>
          <a:p>
            <a:endParaRPr lang="en-US" dirty="0"/>
          </a:p>
        </p:txBody>
      </p:sp>
      <p:pic>
        <p:nvPicPr>
          <p:cNvPr id="4" name="Picture 3"/>
          <p:cNvPicPr>
            <a:picLocks noChangeAspect="1"/>
          </p:cNvPicPr>
          <p:nvPr/>
        </p:nvPicPr>
        <p:blipFill rotWithShape="1">
          <a:blip r:embed="rId3"/>
          <a:srcRect l="32361" t="70587" r="56300" b="2945"/>
          <a:stretch/>
        </p:blipFill>
        <p:spPr>
          <a:xfrm>
            <a:off x="7848600" y="38100"/>
            <a:ext cx="1181100" cy="1181100"/>
          </a:xfrm>
          <a:prstGeom prst="rect">
            <a:avLst/>
          </a:prstGeom>
        </p:spPr>
      </p:pic>
    </p:spTree>
    <p:extLst>
      <p:ext uri="{BB962C8B-B14F-4D97-AF65-F5344CB8AC3E}">
        <p14:creationId xmlns:p14="http://schemas.microsoft.com/office/powerpoint/2010/main" val="2574748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 Data At The Same Point</a:t>
            </a:r>
            <a:endParaRPr lang="en-US"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1" t="2855" r="1487" b="3274"/>
          <a:stretch/>
        </p:blipFill>
        <p:spPr bwMode="auto">
          <a:xfrm>
            <a:off x="533400" y="1295400"/>
            <a:ext cx="737081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4"/>
          <a:srcRect l="2122" t="38236" r="86538" b="32339"/>
          <a:stretch/>
        </p:blipFill>
        <p:spPr>
          <a:xfrm>
            <a:off x="8077200" y="33251"/>
            <a:ext cx="1066800" cy="1185950"/>
          </a:xfrm>
          <a:prstGeom prst="rect">
            <a:avLst/>
          </a:prstGeom>
        </p:spPr>
      </p:pic>
    </p:spTree>
    <p:extLst>
      <p:ext uri="{BB962C8B-B14F-4D97-AF65-F5344CB8AC3E}">
        <p14:creationId xmlns:p14="http://schemas.microsoft.com/office/powerpoint/2010/main" val="1201311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aimsweb.pearson.com/output/323ECB06-5056-8E25-F980E48796C295E42013042295616.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aimsweb.pearson.com/output/323ECB06-5056-8E25-F980E48796C295E42013042295616.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aimsweb.pearson.com/output/323ECB06-5056-8E25-F980E48796C295E42013042295616.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58" y="739299"/>
            <a:ext cx="4091940" cy="25679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739299"/>
            <a:ext cx="4000500" cy="2552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089" y="3886200"/>
            <a:ext cx="4069080" cy="26289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3931920"/>
            <a:ext cx="4000500" cy="253746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Bracken’s Reading Proficiency Results</a:t>
            </a:r>
            <a:endParaRPr lang="en-US" dirty="0"/>
          </a:p>
        </p:txBody>
      </p:sp>
      <p:pic>
        <p:nvPicPr>
          <p:cNvPr id="3" name="Picture 2"/>
          <p:cNvPicPr>
            <a:picLocks noChangeAspect="1"/>
          </p:cNvPicPr>
          <p:nvPr/>
        </p:nvPicPr>
        <p:blipFill>
          <a:blip r:embed="rId3"/>
          <a:stretch>
            <a:fillRect/>
          </a:stretch>
        </p:blipFill>
        <p:spPr>
          <a:xfrm>
            <a:off x="304800" y="1676400"/>
            <a:ext cx="8606245" cy="4495800"/>
          </a:xfrm>
          <a:prstGeom prst="rect">
            <a:avLst/>
          </a:prstGeom>
        </p:spPr>
      </p:pic>
      <p:sp>
        <p:nvSpPr>
          <p:cNvPr id="5" name="TextBox 4"/>
          <p:cNvSpPr txBox="1"/>
          <p:nvPr/>
        </p:nvSpPr>
        <p:spPr>
          <a:xfrm>
            <a:off x="1828800" y="6248400"/>
            <a:ext cx="5257800" cy="369332"/>
          </a:xfrm>
          <a:prstGeom prst="rect">
            <a:avLst/>
          </a:prstGeom>
          <a:noFill/>
        </p:spPr>
        <p:txBody>
          <a:bodyPr wrap="square" rtlCol="0">
            <a:spAutoFit/>
          </a:bodyPr>
          <a:lstStyle/>
          <a:p>
            <a:r>
              <a:rPr lang="en-US" dirty="0" smtClean="0"/>
              <a:t>No test results for 2015 – change from CRT to SBAC</a:t>
            </a:r>
            <a:endParaRPr lang="en-US" dirty="0"/>
          </a:p>
        </p:txBody>
      </p:sp>
    </p:spTree>
    <p:extLst>
      <p:ext uri="{BB962C8B-B14F-4D97-AF65-F5344CB8AC3E}">
        <p14:creationId xmlns:p14="http://schemas.microsoft.com/office/powerpoint/2010/main" val="11672630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cademicPresentation2">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Title</Template>
  <TotalTime>24984</TotalTime>
  <Words>888</Words>
  <Application>Microsoft Office PowerPoint</Application>
  <PresentationFormat>On-screen Show (4:3)</PresentationFormat>
  <Paragraphs>277</Paragraphs>
  <Slides>36</Slides>
  <Notes>24</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3HourTour</vt:lpstr>
      <vt:lpstr>Arial</vt:lpstr>
      <vt:lpstr>Bradley Hand ITC</vt:lpstr>
      <vt:lpstr>Calibri</vt:lpstr>
      <vt:lpstr>Times New Roman</vt:lpstr>
      <vt:lpstr>Tw Cen MT</vt:lpstr>
      <vt:lpstr>Wingdings</vt:lpstr>
      <vt:lpstr>Wingdings 2</vt:lpstr>
      <vt:lpstr>AcademicPresentation2</vt:lpstr>
      <vt:lpstr>For the Love of Reading Building the Foundation</vt:lpstr>
      <vt:lpstr>Are your kids seriously reading? Are they really finishing books? </vt:lpstr>
      <vt:lpstr>Edutopia Video</vt:lpstr>
      <vt:lpstr>The Problem:</vt:lpstr>
      <vt:lpstr>Our Solution</vt:lpstr>
      <vt:lpstr>What We Will Cover Today:</vt:lpstr>
      <vt:lpstr>Monitor Data At The Same Point</vt:lpstr>
      <vt:lpstr>PowerPoint Presentation</vt:lpstr>
      <vt:lpstr>Bracken’s Reading Proficiency Results</vt:lpstr>
      <vt:lpstr>What We Had To Do First:</vt:lpstr>
      <vt:lpstr>Inform Parents</vt:lpstr>
      <vt:lpstr>Create Excitement</vt:lpstr>
      <vt:lpstr>Now What We Do</vt:lpstr>
      <vt:lpstr>Tools That We Use</vt:lpstr>
      <vt:lpstr>PowerPoint Presentation</vt:lpstr>
      <vt:lpstr>MyOn</vt:lpstr>
      <vt:lpstr>PowerPoint Presentation</vt:lpstr>
      <vt:lpstr>PowerPoint Presentation</vt:lpstr>
      <vt:lpstr>Have A Celebration System  Set Up For Consistency</vt:lpstr>
      <vt:lpstr>Rewards</vt:lpstr>
      <vt:lpstr>Tracking Student Progress</vt:lpstr>
      <vt:lpstr>Tracking AR Data</vt:lpstr>
      <vt:lpstr>Ways To Organize Books</vt:lpstr>
      <vt:lpstr>Ways To Organize Bookmarks</vt:lpstr>
      <vt:lpstr>Worried About Losing Books?</vt:lpstr>
      <vt:lpstr>Accelerated Reader Website &amp; Other Resources</vt:lpstr>
      <vt:lpstr>Resources</vt:lpstr>
      <vt:lpstr>Non Digital Quizzes</vt:lpstr>
      <vt:lpstr>Parent Perspective</vt:lpstr>
      <vt:lpstr>Get Your Partners Involved</vt:lpstr>
      <vt:lpstr>PowerPoint Presentation</vt:lpstr>
      <vt:lpstr>PowerPoint Presentation</vt:lpstr>
      <vt:lpstr>Sharing The Love of Reading</vt:lpstr>
      <vt:lpstr>Sharing The Love of Reading</vt:lpstr>
      <vt:lpstr>Schools That Have Added Series Reading</vt:lpstr>
      <vt:lpstr>Contact Information</vt:lpstr>
    </vt:vector>
  </TitlesOfParts>
  <Company>CCSD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 the Mother Load with Your Volunteers All Hands On Deck!</dc:title>
  <dc:creator>CCSD</dc:creator>
  <cp:lastModifiedBy>Windows User</cp:lastModifiedBy>
  <cp:revision>414</cp:revision>
  <cp:lastPrinted>2014-04-02T14:31:05Z</cp:lastPrinted>
  <dcterms:created xsi:type="dcterms:W3CDTF">2010-02-03T22:22:05Z</dcterms:created>
  <dcterms:modified xsi:type="dcterms:W3CDTF">2018-04-24T18:20:26Z</dcterms:modified>
</cp:coreProperties>
</file>